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1" r:id="rId3"/>
    <p:sldId id="268" r:id="rId4"/>
    <p:sldId id="259" r:id="rId5"/>
    <p:sldId id="286" r:id="rId6"/>
    <p:sldId id="270" r:id="rId7"/>
    <p:sldId id="278" r:id="rId8"/>
    <p:sldId id="287" r:id="rId9"/>
    <p:sldId id="273" r:id="rId10"/>
    <p:sldId id="274" r:id="rId11"/>
    <p:sldId id="282" r:id="rId12"/>
    <p:sldId id="283" r:id="rId13"/>
    <p:sldId id="284" r:id="rId14"/>
    <p:sldId id="285" r:id="rId15"/>
    <p:sldId id="277" r:id="rId16"/>
    <p:sldId id="275" r:id="rId17"/>
    <p:sldId id="279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54A39-4B56-4041-8214-B1FB22492332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C5835-74EE-4E37-8286-48808651B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67" tIns="46134" rIns="92267" bIns="461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67" tIns="46134" rIns="92267" bIns="46134" rtlCol="0"/>
          <a:lstStyle>
            <a:lvl1pPr algn="r">
              <a:defRPr sz="1200"/>
            </a:lvl1pPr>
          </a:lstStyle>
          <a:p>
            <a:fld id="{2D54A1A3-6789-4A76-BD4C-461F8A53126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7" tIns="46134" rIns="92267" bIns="461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67" tIns="46134" rIns="92267" bIns="461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67" tIns="46134" rIns="92267" bIns="461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67" tIns="46134" rIns="92267" bIns="46134" rtlCol="0" anchor="b"/>
          <a:lstStyle>
            <a:lvl1pPr algn="r">
              <a:defRPr sz="1200"/>
            </a:lvl1pPr>
          </a:lstStyle>
          <a:p>
            <a:fld id="{5A07F0C4-5451-48B3-81DD-E5259BDF0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200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CHARITABLE,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7F0C4-5451-48B3-81DD-E5259BDF0F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CHARITABLE,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7F0C4-5451-48B3-81DD-E5259BDF0F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SALES TAXES, FEDERAL INCOME TAXES, VARIOUS OTHER STATE TAXES…WE DON’T OWN PROPERTY RE PROPERTY</a:t>
            </a:r>
            <a:r>
              <a:rPr lang="en-US" baseline="0" dirty="0" smtClean="0"/>
              <a:t> TAXES…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7F0C4-5451-48B3-81DD-E5259BDF0F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UNDER $50,000 REVENUES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7F0C4-5451-48B3-81DD-E5259BDF0F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MISSION IF YOU CHOOSE TO ACCEPT IT IS: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7F0C4-5451-48B3-81DD-E5259BDF0FA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365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4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39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121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6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694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969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69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169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139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C082-573E-4B2F-B79D-2FB100D86AF3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28839-8D2F-4F17-8E55-DD1B25C2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3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Unlocking the Future of Friendship Force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  <a:latin typeface="Monotype Corsiva" pitchFamily="66" charset="0"/>
              </a:rPr>
              <a:t>Increasing Club Possibilities 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chemeClr val="accent1"/>
                </a:solidFill>
                <a:latin typeface="Monotype Corsiva" pitchFamily="66" charset="0"/>
              </a:rPr>
              <a:t>via 501(c)(3) Status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Molly Hunter</a:t>
            </a:r>
          </a:p>
          <a:p>
            <a:pPr algn="ctr">
              <a:buNone/>
            </a:pPr>
            <a:r>
              <a:rPr lang="en-US" b="1" dirty="0" smtClean="0"/>
              <a:t>Friendship Force of Greater Cincinnati</a:t>
            </a:r>
            <a:endParaRPr lang="en-US" dirty="0"/>
          </a:p>
        </p:txBody>
      </p:sp>
      <p:pic>
        <p:nvPicPr>
          <p:cNvPr id="6" name="Picture 5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1816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58619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84600"/>
    </mc:Choice>
    <mc:Fallback>
      <p:transition spd="slow" advTm="1846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Curlz MT" pitchFamily="82" charset="0"/>
              </a:rPr>
              <a:t> </a:t>
            </a: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800" dirty="0" smtClean="0"/>
              <a:t> </a:t>
            </a:r>
          </a:p>
          <a:p>
            <a:pPr lvl="0">
              <a:buNone/>
            </a:pPr>
            <a:r>
              <a:rPr lang="en-US" sz="4800" b="1" dirty="0" smtClean="0"/>
              <a:t>WHAT’S </a:t>
            </a:r>
            <a:r>
              <a:rPr lang="en-US" sz="4800" b="1" dirty="0" smtClean="0"/>
              <a:t>THE CATCH? </a:t>
            </a:r>
          </a:p>
          <a:p>
            <a:endParaRPr lang="en-US" dirty="0"/>
          </a:p>
        </p:txBody>
      </p:sp>
      <p:pic>
        <p:nvPicPr>
          <p:cNvPr id="4" name="Picture 3" descr="Image result for GOOGLE IMAGES FISH BEING CAUGH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14600"/>
            <a:ext cx="3848100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054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4800" dirty="0" smtClean="0"/>
              <a:t>THE CATCH IS </a:t>
            </a:r>
            <a:r>
              <a:rPr lang="en-US" sz="4800" dirty="0" smtClean="0"/>
              <a:t>YOU </a:t>
            </a:r>
            <a:r>
              <a:rPr lang="en-US" sz="4800" dirty="0" smtClean="0"/>
              <a:t>MUST:</a:t>
            </a:r>
          </a:p>
          <a:p>
            <a:r>
              <a:rPr lang="en-US" sz="4800" dirty="0" smtClean="0"/>
              <a:t>  INCORPORATE </a:t>
            </a:r>
            <a:r>
              <a:rPr lang="en-US" sz="4800" dirty="0" smtClean="0"/>
              <a:t>(FEE)</a:t>
            </a:r>
            <a:endParaRPr lang="en-US" sz="4800" dirty="0" smtClean="0"/>
          </a:p>
          <a:p>
            <a:r>
              <a:rPr lang="en-US" sz="4800" dirty="0" smtClean="0"/>
              <a:t>  </a:t>
            </a:r>
            <a:r>
              <a:rPr lang="en-US" sz="4800" dirty="0" smtClean="0"/>
              <a:t>APPLY TO THE </a:t>
            </a:r>
            <a:r>
              <a:rPr lang="en-US" sz="4800" dirty="0" smtClean="0"/>
              <a:t>IRS </a:t>
            </a:r>
            <a:r>
              <a:rPr lang="en-US" sz="4800" dirty="0" smtClean="0"/>
              <a:t>(FEE)</a:t>
            </a:r>
            <a:endParaRPr lang="en-US" sz="4800" dirty="0" smtClean="0"/>
          </a:p>
          <a:p>
            <a:r>
              <a:rPr lang="en-US" sz="4800" dirty="0" smtClean="0"/>
              <a:t>  FILE </a:t>
            </a:r>
            <a:r>
              <a:rPr lang="en-US" sz="4800" dirty="0" smtClean="0"/>
              <a:t>BASIC INFO YEARLY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9530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800" dirty="0" smtClean="0"/>
              <a:t>WHAT’S THE CATCH?</a:t>
            </a:r>
          </a:p>
          <a:p>
            <a:r>
              <a:rPr lang="en-US" sz="4800" dirty="0" smtClean="0"/>
              <a:t>  INCORPORATE </a:t>
            </a:r>
          </a:p>
          <a:p>
            <a:pPr lvl="1"/>
            <a:r>
              <a:rPr lang="en-US" sz="4400" dirty="0" smtClean="0"/>
              <a:t>Articles </a:t>
            </a:r>
            <a:r>
              <a:rPr lang="en-US" sz="4400" dirty="0" smtClean="0"/>
              <a:t>of </a:t>
            </a:r>
            <a:r>
              <a:rPr lang="en-US" sz="4400" dirty="0" smtClean="0"/>
              <a:t>Incorporation</a:t>
            </a:r>
          </a:p>
          <a:p>
            <a:pPr lvl="2"/>
            <a:r>
              <a:rPr lang="en-US" sz="4000" dirty="0" smtClean="0"/>
              <a:t>With Necessary Purposes</a:t>
            </a:r>
            <a:endParaRPr lang="en-US" sz="4000" dirty="0" smtClean="0"/>
          </a:p>
          <a:p>
            <a:pPr lvl="1"/>
            <a:r>
              <a:rPr lang="en-US" sz="4400" dirty="0" smtClean="0"/>
              <a:t>Sign off by </a:t>
            </a:r>
            <a:r>
              <a:rPr lang="en-US" sz="4400" dirty="0" smtClean="0"/>
              <a:t>officer</a:t>
            </a:r>
            <a:endParaRPr lang="en-US" sz="4400" dirty="0" smtClean="0"/>
          </a:p>
          <a:p>
            <a:pPr lvl="1"/>
            <a:r>
              <a:rPr lang="en-US" sz="4400" dirty="0" smtClean="0"/>
              <a:t>Filing fee </a:t>
            </a:r>
            <a:r>
              <a:rPr lang="en-US" sz="4400" dirty="0" smtClean="0"/>
              <a:t>$50 </a:t>
            </a:r>
            <a:r>
              <a:rPr lang="en-US" sz="4400" dirty="0" smtClean="0"/>
              <a:t>to $150 </a:t>
            </a:r>
          </a:p>
          <a:p>
            <a:pPr>
              <a:buNone/>
            </a:pPr>
            <a:r>
              <a:rPr lang="en-US" sz="4800" dirty="0" smtClean="0"/>
              <a:t> </a:t>
            </a:r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4800" dirty="0" smtClean="0"/>
              <a:t>WHAT’S THE CATCH? </a:t>
            </a:r>
          </a:p>
          <a:p>
            <a:r>
              <a:rPr lang="en-US" sz="4800" dirty="0" smtClean="0"/>
              <a:t>  </a:t>
            </a:r>
            <a:r>
              <a:rPr lang="en-US" sz="4800" dirty="0" smtClean="0"/>
              <a:t>APPLY TO THE </a:t>
            </a:r>
            <a:r>
              <a:rPr lang="en-US" sz="4800" dirty="0" smtClean="0"/>
              <a:t>IRS</a:t>
            </a:r>
          </a:p>
          <a:p>
            <a:pPr lvl="1"/>
            <a:r>
              <a:rPr lang="en-US" sz="4400" dirty="0" smtClean="0"/>
              <a:t>1023-EZ   (SS-4 for EIN)</a:t>
            </a:r>
          </a:p>
          <a:p>
            <a:pPr lvl="1"/>
            <a:r>
              <a:rPr lang="en-US" sz="4400" dirty="0" smtClean="0"/>
              <a:t>Attach Articles of Incorporation </a:t>
            </a:r>
          </a:p>
          <a:p>
            <a:pPr lvl="1"/>
            <a:r>
              <a:rPr lang="en-US" sz="4400" dirty="0" smtClean="0"/>
              <a:t>Sign off by </a:t>
            </a:r>
            <a:r>
              <a:rPr lang="en-US" sz="4400" dirty="0" smtClean="0"/>
              <a:t>officer </a:t>
            </a:r>
            <a:endParaRPr lang="en-US" sz="4400" dirty="0" smtClean="0"/>
          </a:p>
          <a:p>
            <a:pPr lvl="1"/>
            <a:r>
              <a:rPr lang="en-US" sz="4400" dirty="0" smtClean="0"/>
              <a:t>Fee $400 </a:t>
            </a:r>
            <a:r>
              <a:rPr lang="en-US" sz="4400" dirty="0" smtClean="0"/>
              <a:t>!</a:t>
            </a:r>
            <a:endParaRPr lang="en-US" sz="4400" dirty="0" smtClean="0"/>
          </a:p>
          <a:p>
            <a:pPr>
              <a:buNone/>
            </a:pPr>
            <a:r>
              <a:rPr lang="en-US" sz="4800" dirty="0" smtClean="0"/>
              <a:t> </a:t>
            </a:r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60" y="528066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4400" dirty="0" smtClean="0"/>
              <a:t>WHAT’S THE CATCH?</a:t>
            </a:r>
          </a:p>
          <a:p>
            <a:r>
              <a:rPr lang="en-US" sz="4800" dirty="0" smtClean="0"/>
              <a:t>  </a:t>
            </a:r>
            <a:r>
              <a:rPr lang="en-US" sz="4400" dirty="0" smtClean="0"/>
              <a:t>ANNUAL FILINGS </a:t>
            </a:r>
          </a:p>
          <a:p>
            <a:pPr lvl="1"/>
            <a:r>
              <a:rPr lang="en-US" sz="4400" dirty="0" smtClean="0"/>
              <a:t>IRS </a:t>
            </a:r>
            <a:r>
              <a:rPr lang="en-US" sz="4400" dirty="0" smtClean="0"/>
              <a:t>e-POSTCARD if receipts are </a:t>
            </a:r>
            <a:r>
              <a:rPr lang="en-US" sz="4400" dirty="0" smtClean="0"/>
              <a:t>less </a:t>
            </a:r>
            <a:r>
              <a:rPr lang="en-US" sz="4400" dirty="0" smtClean="0"/>
              <a:t>than $</a:t>
            </a:r>
            <a:r>
              <a:rPr lang="en-US" sz="4400" dirty="0" smtClean="0"/>
              <a:t>50,000 </a:t>
            </a:r>
            <a:endParaRPr lang="en-US" sz="4400" dirty="0" smtClean="0"/>
          </a:p>
          <a:p>
            <a:pPr lvl="1"/>
            <a:r>
              <a:rPr lang="en-US" sz="4400" dirty="0" smtClean="0"/>
              <a:t>STATE</a:t>
            </a:r>
          </a:p>
          <a:p>
            <a:pPr>
              <a:buNone/>
            </a:pPr>
            <a:r>
              <a:rPr lang="en-US" sz="4800" dirty="0" smtClean="0"/>
              <a:t> </a:t>
            </a:r>
          </a:p>
          <a:p>
            <a:pPr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28066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Curlz MT" pitchFamily="82" charset="0"/>
              </a:rPr>
              <a:t> </a:t>
            </a: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lvl="0"/>
            <a:r>
              <a:rPr lang="en-US" sz="4400" dirty="0" smtClean="0"/>
              <a:t>INTRODUCTIONS</a:t>
            </a:r>
          </a:p>
          <a:p>
            <a:pPr lvl="0"/>
            <a:r>
              <a:rPr lang="en-US" sz="4400" dirty="0" smtClean="0"/>
              <a:t>WHAT IS A </a:t>
            </a:r>
            <a:r>
              <a:rPr lang="en-US" sz="4400" b="1" dirty="0" smtClean="0">
                <a:solidFill>
                  <a:schemeClr val="accent1"/>
                </a:solidFill>
              </a:rPr>
              <a:t>501(c)(3)</a:t>
            </a:r>
            <a:r>
              <a:rPr lang="en-US" sz="4400" dirty="0" smtClean="0"/>
              <a:t>?</a:t>
            </a:r>
          </a:p>
          <a:p>
            <a:pPr lvl="0"/>
            <a:r>
              <a:rPr lang="en-US" sz="4400" dirty="0" smtClean="0"/>
              <a:t>ADVANTAGES</a:t>
            </a:r>
          </a:p>
          <a:p>
            <a:pPr lvl="0"/>
            <a:r>
              <a:rPr lang="en-US" sz="4400" dirty="0" smtClean="0"/>
              <a:t>WHAT’S THE CATCH? </a:t>
            </a:r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0292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Curlz MT" pitchFamily="82" charset="0"/>
              </a:rPr>
              <a:t> </a:t>
            </a: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LET OTHERS IN YOUR CLUB KNOW:</a:t>
            </a:r>
          </a:p>
          <a:p>
            <a:pPr lvl="0"/>
            <a:r>
              <a:rPr lang="en-US" sz="1300" dirty="0" smtClean="0"/>
              <a:t> </a:t>
            </a:r>
          </a:p>
          <a:p>
            <a:pPr lvl="0"/>
            <a:r>
              <a:rPr lang="en-US" sz="4000" b="1" dirty="0" smtClean="0">
                <a:solidFill>
                  <a:schemeClr val="accent1"/>
                </a:solidFill>
              </a:rPr>
              <a:t>501(c)(3)</a:t>
            </a:r>
            <a:r>
              <a:rPr lang="en-US" sz="4000" dirty="0" smtClean="0"/>
              <a:t> ADVANTAGES</a:t>
            </a:r>
          </a:p>
          <a:p>
            <a:pPr lvl="0"/>
            <a:r>
              <a:rPr lang="en-US" sz="4000" dirty="0" smtClean="0"/>
              <a:t>STEPS AND APPLICATION FEES</a:t>
            </a:r>
          </a:p>
          <a:p>
            <a:pPr lvl="0"/>
            <a:r>
              <a:rPr lang="en-US" sz="4000" dirty="0" smtClean="0"/>
              <a:t>NEED SOMEONE TO DO IT – WHO? </a:t>
            </a:r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0292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  <a:latin typeface="Curlz MT" pitchFamily="82" charset="0"/>
              </a:rPr>
              <a:t> </a:t>
            </a: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Super-Regional Conference, April 2018</a:t>
            </a:r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7000"/>
            <a:ext cx="3200400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4000" b="1" dirty="0" smtClean="0"/>
              <a:t>Unlocking the Future of Friendship Force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Super-Regional Conference</a:t>
            </a:r>
          </a:p>
          <a:p>
            <a:pPr algn="ctr">
              <a:buNone/>
            </a:pPr>
            <a:r>
              <a:rPr lang="en-US" b="1" dirty="0" smtClean="0"/>
              <a:t>April 20-21, 2018</a:t>
            </a:r>
          </a:p>
          <a:p>
            <a:pPr algn="ctr">
              <a:buNone/>
            </a:pPr>
            <a:endParaRPr lang="en-US" b="1" dirty="0" smtClean="0"/>
          </a:p>
        </p:txBody>
      </p:sp>
      <p:pic>
        <p:nvPicPr>
          <p:cNvPr id="5" name="Content Placeholder 3" descr="https://ffregionalcincinnati.weebly.com/uploads/2/4/4/1/24412084/background-images/988036167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69720"/>
            <a:ext cx="6949440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28066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58619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84600"/>
    </mc:Choice>
    <mc:Fallback>
      <p:transition spd="slow" advTm="1846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C:\Users\hunterm\Pictures\FFI\The Aussies.jpg"/>
          <p:cNvPicPr>
            <a:picLocks noChangeAspect="1" noChangeArrowheads="1"/>
          </p:cNvPicPr>
          <p:nvPr/>
        </p:nvPicPr>
        <p:blipFill>
          <a:blip r:embed="rId2" cstate="print">
            <a:lum bright="42000" contrast="50000"/>
          </a:blip>
          <a:srcRect/>
          <a:stretch>
            <a:fillRect/>
          </a:stretch>
        </p:blipFill>
        <p:spPr bwMode="auto">
          <a:xfrm>
            <a:off x="-609600" y="-457200"/>
            <a:ext cx="10363200" cy="777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lvl="0"/>
            <a:r>
              <a:rPr lang="en-US" sz="4400" dirty="0" smtClean="0"/>
              <a:t>INTRODUCTIONS</a:t>
            </a:r>
          </a:p>
          <a:p>
            <a:pPr lvl="0"/>
            <a:r>
              <a:rPr lang="en-US" sz="4400" dirty="0" smtClean="0"/>
              <a:t>WHAT IS </a:t>
            </a:r>
            <a:r>
              <a:rPr lang="en-US" sz="4400" b="1" dirty="0" smtClean="0">
                <a:solidFill>
                  <a:schemeClr val="accent1"/>
                </a:solidFill>
              </a:rPr>
              <a:t>501(c)(3) </a:t>
            </a:r>
            <a:r>
              <a:rPr lang="en-US" sz="4400" dirty="0" smtClean="0"/>
              <a:t>STATUS?</a:t>
            </a:r>
          </a:p>
          <a:p>
            <a:pPr lvl="0"/>
            <a:r>
              <a:rPr lang="en-US" sz="4400" dirty="0" smtClean="0"/>
              <a:t>ADVANTAGES</a:t>
            </a:r>
          </a:p>
          <a:p>
            <a:pPr lvl="0"/>
            <a:r>
              <a:rPr lang="en-US" sz="4400" dirty="0" smtClean="0"/>
              <a:t>WHAT’S THE CATCH? </a:t>
            </a:r>
          </a:p>
          <a:p>
            <a:pPr algn="ctr"/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7244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lvl="0"/>
            <a:r>
              <a:rPr lang="en-US" sz="4400" b="1" dirty="0" smtClean="0"/>
              <a:t>INTRODUCTIONS</a:t>
            </a:r>
            <a:endParaRPr lang="en-US" b="1" dirty="0"/>
          </a:p>
          <a:p>
            <a:pPr lvl="0">
              <a:buNone/>
            </a:pPr>
            <a:r>
              <a:rPr lang="en-US" sz="4400" dirty="0" smtClean="0"/>
              <a:t>     NAME, FF CLUB, TITLE</a:t>
            </a:r>
          </a:p>
          <a:p>
            <a:pPr lvl="0">
              <a:buNone/>
            </a:pPr>
            <a:r>
              <a:rPr lang="en-US" sz="4400" dirty="0" smtClean="0"/>
              <a:t>     ARE YOU ALREADY A </a:t>
            </a:r>
            <a:r>
              <a:rPr lang="en-US" sz="4400" b="1" dirty="0" smtClean="0">
                <a:solidFill>
                  <a:schemeClr val="accent1"/>
                </a:solidFill>
                <a:latin typeface="Curlz MT" pitchFamily="82" charset="0"/>
              </a:rPr>
              <a:t>501(c)(3</a:t>
            </a:r>
            <a:r>
              <a:rPr lang="en-US" sz="4400" b="1" dirty="0" smtClean="0">
                <a:solidFill>
                  <a:schemeClr val="accent1"/>
                </a:solidFill>
                <a:latin typeface="Curlz MT" pitchFamily="82" charset="0"/>
              </a:rPr>
              <a:t>)</a:t>
            </a:r>
            <a:r>
              <a:rPr lang="en-US" sz="4400" b="1" dirty="0" smtClean="0">
                <a:latin typeface="Curlz MT" pitchFamily="82" charset="0"/>
              </a:rPr>
              <a:t>?</a:t>
            </a:r>
            <a:r>
              <a:rPr lang="en-US" sz="4400" b="1" dirty="0" smtClean="0">
                <a:solidFill>
                  <a:schemeClr val="accent1"/>
                </a:solidFill>
                <a:latin typeface="Curlz MT" pitchFamily="82" charset="0"/>
              </a:rPr>
              <a:t> </a:t>
            </a:r>
            <a:endParaRPr lang="en-US" sz="4400" dirty="0" smtClean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7244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800" b="1" dirty="0" smtClean="0"/>
              <a:t>WHAT IS </a:t>
            </a:r>
            <a:r>
              <a:rPr lang="en-US" sz="4800" b="1" dirty="0" smtClean="0">
                <a:solidFill>
                  <a:schemeClr val="accent1"/>
                </a:solidFill>
              </a:rPr>
              <a:t>501(c)(3)</a:t>
            </a:r>
            <a:r>
              <a:rPr lang="en-US" sz="4800" b="1" dirty="0" smtClean="0"/>
              <a:t> STATUS</a:t>
            </a:r>
            <a:r>
              <a:rPr lang="en-US" sz="4800" b="1" dirty="0" smtClean="0"/>
              <a:t>?</a:t>
            </a:r>
          </a:p>
          <a:p>
            <a:pPr lvl="0">
              <a:buNone/>
            </a:pPr>
            <a:endParaRPr lang="en-US" sz="1200" dirty="0" smtClean="0"/>
          </a:p>
          <a:p>
            <a:r>
              <a:rPr lang="en-US" sz="4800" dirty="0" smtClean="0"/>
              <a:t>  </a:t>
            </a:r>
            <a:r>
              <a:rPr lang="en-US" sz="4400" dirty="0" smtClean="0"/>
              <a:t>TAX EXEMPT </a:t>
            </a:r>
            <a:r>
              <a:rPr lang="en-US" sz="4400" dirty="0" smtClean="0"/>
              <a:t>NON-PROFIT</a:t>
            </a:r>
          </a:p>
          <a:p>
            <a:pPr lvl="1"/>
            <a:r>
              <a:rPr lang="en-US" sz="4400" dirty="0" smtClean="0"/>
              <a:t>STATE SALES (other?) TAXES </a:t>
            </a:r>
          </a:p>
          <a:p>
            <a:pPr lvl="1"/>
            <a:r>
              <a:rPr lang="en-US" sz="4400" dirty="0" smtClean="0"/>
              <a:t>FED INCOME TAX</a:t>
            </a:r>
            <a:endParaRPr lang="en-US" sz="4400" dirty="0" smtClean="0"/>
          </a:p>
          <a:p>
            <a:pPr lvl="0"/>
            <a:endParaRPr lang="en-US" sz="4800" dirty="0" smtClean="0"/>
          </a:p>
          <a:p>
            <a:pPr lvl="0">
              <a:buNone/>
            </a:pPr>
            <a:endParaRPr lang="en-US" sz="1400" dirty="0" smtClean="0"/>
          </a:p>
          <a:p>
            <a:pPr lvl="0" algn="ctr"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006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2200" dirty="0" smtClean="0"/>
              <a:t> </a:t>
            </a:r>
          </a:p>
          <a:p>
            <a:pPr lvl="0">
              <a:buNone/>
            </a:pPr>
            <a:r>
              <a:rPr lang="en-US" sz="5600" dirty="0" smtClean="0"/>
              <a:t>WHAT IS A </a:t>
            </a:r>
            <a:r>
              <a:rPr lang="en-US" sz="5600" b="1" dirty="0" smtClean="0">
                <a:solidFill>
                  <a:schemeClr val="accent1"/>
                </a:solidFill>
              </a:rPr>
              <a:t>501(c)(3)</a:t>
            </a:r>
            <a:r>
              <a:rPr lang="en-US" sz="5600" dirty="0" smtClean="0"/>
              <a:t>?</a:t>
            </a:r>
          </a:p>
          <a:p>
            <a:pPr lvl="0">
              <a:buNone/>
            </a:pPr>
            <a:r>
              <a:rPr lang="en-US" sz="1900" dirty="0" smtClean="0"/>
              <a:t> </a:t>
            </a:r>
            <a:r>
              <a:rPr lang="en-US" sz="900" dirty="0" smtClean="0"/>
              <a:t> </a:t>
            </a:r>
            <a:r>
              <a:rPr lang="en-US" sz="900" dirty="0" smtClean="0"/>
              <a:t> </a:t>
            </a:r>
            <a:endParaRPr lang="en-US" sz="900" dirty="0" smtClean="0"/>
          </a:p>
          <a:p>
            <a:pPr>
              <a:buNone/>
            </a:pPr>
            <a:r>
              <a:rPr lang="en-US" sz="2400" b="1" dirty="0" smtClean="0"/>
              <a:t>26 U.S. Code § 501 - Exemption from tax on corporations, certain trusts, etc.</a:t>
            </a:r>
          </a:p>
          <a:p>
            <a:pPr lvl="0">
              <a:buNone/>
            </a:pPr>
            <a:r>
              <a:rPr lang="en-US" sz="2200" dirty="0" smtClean="0"/>
              <a:t>(c) List of exempt organizations</a:t>
            </a:r>
          </a:p>
          <a:p>
            <a:pPr>
              <a:buNone/>
            </a:pPr>
            <a:r>
              <a:rPr lang="en-US" sz="2200" dirty="0" smtClean="0"/>
              <a:t>(3) Corporations, etc.…operated exclusively for religious, charitable, scientific, </a:t>
            </a:r>
            <a:r>
              <a:rPr lang="en-US" sz="2200" dirty="0" smtClean="0"/>
              <a:t>… </a:t>
            </a:r>
            <a:r>
              <a:rPr lang="en-US" sz="2200" dirty="0" smtClean="0"/>
              <a:t>literary, or educational purposes, </a:t>
            </a:r>
            <a:r>
              <a:rPr lang="en-US" sz="2200" dirty="0" smtClean="0"/>
              <a:t>… </a:t>
            </a:r>
            <a:r>
              <a:rPr lang="en-US" sz="2200" dirty="0" smtClean="0"/>
              <a:t>no part of the net earnings of which inures to the benefit of any private shareholder or individual, no substantial part of the activities of which is </a:t>
            </a:r>
            <a:r>
              <a:rPr lang="en-US" sz="2200" dirty="0" smtClean="0"/>
              <a:t>… </a:t>
            </a:r>
            <a:r>
              <a:rPr lang="en-US" sz="2200" dirty="0" smtClean="0"/>
              <a:t>attempting</a:t>
            </a:r>
            <a:r>
              <a:rPr lang="en-US" sz="2200" dirty="0" smtClean="0"/>
              <a:t>, to influence </a:t>
            </a:r>
            <a:r>
              <a:rPr lang="en-US" sz="2200" dirty="0" smtClean="0"/>
              <a:t>legislation, </a:t>
            </a:r>
            <a:r>
              <a:rPr lang="en-US" sz="2200" dirty="0" smtClean="0"/>
              <a:t>and which does not participate in, or intervene in any political </a:t>
            </a:r>
            <a:r>
              <a:rPr lang="en-US" sz="2200" dirty="0" smtClean="0"/>
              <a:t>campaign….</a:t>
            </a:r>
            <a:endParaRPr lang="en-US" sz="2200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60" y="54102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800" dirty="0" smtClean="0"/>
              <a:t>A </a:t>
            </a:r>
            <a:r>
              <a:rPr lang="en-US" sz="4800" b="1" dirty="0" smtClean="0">
                <a:solidFill>
                  <a:schemeClr val="accent1"/>
                </a:solidFill>
              </a:rPr>
              <a:t>501(c</a:t>
            </a:r>
            <a:r>
              <a:rPr lang="en-US" sz="4800" b="1" dirty="0" smtClean="0">
                <a:solidFill>
                  <a:schemeClr val="accent1"/>
                </a:solidFill>
              </a:rPr>
              <a:t>)(3)</a:t>
            </a:r>
            <a:r>
              <a:rPr lang="en-US" sz="4800" dirty="0" smtClean="0"/>
              <a:t> </a:t>
            </a:r>
            <a:r>
              <a:rPr lang="en-US" sz="4800" dirty="0" smtClean="0"/>
              <a:t>ORGANIZATION</a:t>
            </a:r>
            <a:endParaRPr lang="en-US" sz="4800" dirty="0" smtClean="0"/>
          </a:p>
          <a:p>
            <a:pPr lvl="0"/>
            <a:r>
              <a:rPr lang="en-US" sz="1200" dirty="0" smtClean="0"/>
              <a:t> </a:t>
            </a:r>
          </a:p>
          <a:p>
            <a:r>
              <a:rPr lang="en-US" sz="4800" dirty="0" smtClean="0"/>
              <a:t>  </a:t>
            </a:r>
            <a:r>
              <a:rPr lang="en-US" sz="4800" dirty="0" smtClean="0"/>
              <a:t>TAX EXEMPT, </a:t>
            </a:r>
            <a:r>
              <a:rPr lang="en-US" sz="4800" dirty="0" smtClean="0"/>
              <a:t>NON-PROFIT</a:t>
            </a:r>
            <a:endParaRPr lang="en-US" sz="4800" dirty="0" smtClean="0"/>
          </a:p>
          <a:p>
            <a:r>
              <a:rPr lang="en-US" sz="4800" dirty="0" smtClean="0"/>
              <a:t>  NO LOBBYING</a:t>
            </a:r>
          </a:p>
          <a:p>
            <a:r>
              <a:rPr lang="en-US" sz="4800" dirty="0" smtClean="0"/>
              <a:t>  FF IS </a:t>
            </a:r>
            <a:r>
              <a:rPr lang="en-US" sz="4800" dirty="0" smtClean="0"/>
              <a:t>“EDUCATIONAL”</a:t>
            </a:r>
            <a:endParaRPr lang="en-US" sz="4800" dirty="0" smtClean="0"/>
          </a:p>
          <a:p>
            <a:pPr lvl="0"/>
            <a:endParaRPr lang="en-US" sz="4800" dirty="0" smtClean="0"/>
          </a:p>
          <a:p>
            <a:pPr lvl="0">
              <a:buNone/>
            </a:pPr>
            <a:endParaRPr lang="en-US" sz="1400" dirty="0" smtClean="0"/>
          </a:p>
          <a:p>
            <a:pPr lvl="0" algn="ctr">
              <a:buNone/>
            </a:pPr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8006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 Increasing Club Possibilities </a:t>
            </a:r>
            <a:b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</a:br>
            <a:r>
              <a:rPr lang="en-US" sz="4900" b="1" dirty="0" smtClean="0">
                <a:solidFill>
                  <a:schemeClr val="accent1"/>
                </a:solidFill>
                <a:latin typeface="Curlz MT" pitchFamily="82" charset="0"/>
              </a:rPr>
              <a:t>via 501(c)(3) Status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sz="4800" b="1" dirty="0" smtClean="0"/>
              <a:t>ADVANTAGES/Strategic Planning</a:t>
            </a:r>
            <a:endParaRPr lang="en-US" sz="4800" b="1" dirty="0" smtClean="0"/>
          </a:p>
          <a:p>
            <a:r>
              <a:rPr lang="en-US" sz="4800" dirty="0" smtClean="0"/>
              <a:t>  TAX EXEMPT</a:t>
            </a:r>
          </a:p>
          <a:p>
            <a:r>
              <a:rPr lang="en-US" sz="4800" dirty="0" smtClean="0"/>
              <a:t>  DONATIONS TAX DEDUCTIBLE</a:t>
            </a:r>
          </a:p>
          <a:p>
            <a:r>
              <a:rPr lang="en-US" sz="4800" dirty="0" smtClean="0"/>
              <a:t>  FOUNDATION FUNDING</a:t>
            </a:r>
          </a:p>
          <a:p>
            <a:endParaRPr lang="en-US" dirty="0"/>
          </a:p>
        </p:txBody>
      </p:sp>
      <p:pic>
        <p:nvPicPr>
          <p:cNvPr id="4" name="Picture 3" descr="Pi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953000"/>
            <a:ext cx="169164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619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43"/>
    </mc:Choice>
    <mc:Fallback>
      <p:transition spd="slow" advTm="1344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13058</TotalTime>
  <Words>407</Words>
  <Application>Microsoft Office PowerPoint</Application>
  <PresentationFormat>On-screen Show (4:3)</PresentationFormat>
  <Paragraphs>99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Unlocking the Future of Friendship Force   </vt:lpstr>
      <vt:lpstr>  Unlocking the Future of Friendship Force  </vt:lpstr>
      <vt:lpstr>Slide 3</vt:lpstr>
      <vt:lpstr> Increasing Club Possibilities  via 501(c)(3) Status </vt:lpstr>
      <vt:lpstr> Increasing Club Possibilities  via 501(c)(3) Status </vt:lpstr>
      <vt:lpstr>  Increasing Club Possibilities  via 501(c)(3) Status </vt:lpstr>
      <vt:lpstr>  Increasing Club Possibilities  via 501(c)(3) Status </vt:lpstr>
      <vt:lpstr>  Increasing Club Possibilities  via 501(c)(3) Status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  <vt:lpstr>  Increasing Club Possibilities  via 501(c)(3) Status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Totten</dc:creator>
  <cp:lastModifiedBy>hunterm</cp:lastModifiedBy>
  <cp:revision>59</cp:revision>
  <dcterms:created xsi:type="dcterms:W3CDTF">2017-01-31T17:36:16Z</dcterms:created>
  <dcterms:modified xsi:type="dcterms:W3CDTF">2018-04-20T14:36:58Z</dcterms:modified>
</cp:coreProperties>
</file>