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1" r:id="rId3"/>
    <p:sldId id="261" r:id="rId4"/>
    <p:sldId id="263" r:id="rId5"/>
    <p:sldId id="264" r:id="rId6"/>
    <p:sldId id="267" r:id="rId7"/>
    <p:sldId id="282" r:id="rId8"/>
    <p:sldId id="266" r:id="rId9"/>
    <p:sldId id="283" r:id="rId10"/>
    <p:sldId id="271" r:id="rId11"/>
    <p:sldId id="268" r:id="rId12"/>
    <p:sldId id="265" r:id="rId13"/>
    <p:sldId id="273" r:id="rId14"/>
    <p:sldId id="274" r:id="rId15"/>
    <p:sldId id="269"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55235A-E25C-48D4-A239-E52DB180ED10}" type="datetimeFigureOut">
              <a:rPr lang="en-US" smtClean="0"/>
              <a:pPr/>
              <a:t>4/19/2018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9E0570-CC6C-4D82-8E5F-F4D81B5C4C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102" name="Shape 1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677" y="4416425"/>
            <a:ext cx="5607049" cy="4183063"/>
          </a:xfrm>
          <a:prstGeom prst="rect">
            <a:avLst/>
          </a:prstGeom>
          <a:noFill/>
          <a:ln>
            <a:noFill/>
          </a:ln>
        </p:spPr>
        <p:txBody>
          <a:bodyPr lIns="91420" tIns="45697" rIns="91420" bIns="45697" anchor="t" anchorCtr="0">
            <a:noAutofit/>
          </a:bodyPr>
          <a:lstStyle/>
          <a:p>
            <a:pPr>
              <a:buSzPct val="25000"/>
            </a:pPr>
            <a:endParaRPr>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70338" y="8829675"/>
            <a:ext cx="3038475" cy="465138"/>
          </a:xfrm>
          <a:prstGeom prst="rect">
            <a:avLst/>
          </a:prstGeom>
          <a:noFill/>
          <a:ln>
            <a:noFill/>
          </a:ln>
        </p:spPr>
        <p:txBody>
          <a:bodyPr lIns="91420" tIns="45697" rIns="91420" bIns="4569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5</a:t>
            </a:fld>
            <a:endParaRPr lang="en-US">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43DA0E-AB65-4F09-BDE7-C8506070217A}"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3DA0E-AB65-4F09-BDE7-C8506070217A}"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3DA0E-AB65-4F09-BDE7-C8506070217A}"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43DA0E-AB65-4F09-BDE7-C8506070217A}"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3DA0E-AB65-4F09-BDE7-C8506070217A}"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43DA0E-AB65-4F09-BDE7-C8506070217A}"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43DA0E-AB65-4F09-BDE7-C8506070217A}" type="datetimeFigureOut">
              <a:rPr lang="en-US" smtClean="0"/>
              <a:pPr/>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43DA0E-AB65-4F09-BDE7-C8506070217A}" type="datetimeFigureOut">
              <a:rPr lang="en-US" smtClean="0"/>
              <a:pPr/>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3DA0E-AB65-4F09-BDE7-C8506070217A}" type="datetimeFigureOut">
              <a:rPr lang="en-US" smtClean="0"/>
              <a:pPr/>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3DA0E-AB65-4F09-BDE7-C8506070217A}"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3DA0E-AB65-4F09-BDE7-C8506070217A}"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67A3B-7585-40D6-83B9-E492E39A85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3DA0E-AB65-4F09-BDE7-C8506070217A}" type="datetimeFigureOut">
              <a:rPr lang="en-US" smtClean="0"/>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67A3B-7585-40D6-83B9-E492E39A85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solidFill>
                  <a:schemeClr val="accent1">
                    <a:lumMod val="75000"/>
                  </a:schemeClr>
                </a:solidFill>
                <a:latin typeface="Arial" pitchFamily="34" charset="0"/>
                <a:cs typeface="Arial" pitchFamily="34" charset="0"/>
              </a:rPr>
              <a:t>Leadership Development</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9545" y="1442256"/>
            <a:ext cx="8229600" cy="4525963"/>
          </a:xfrm>
        </p:spPr>
        <p:txBody>
          <a:bodyPr/>
          <a:lstStyle/>
          <a:p>
            <a:pPr>
              <a:buNone/>
            </a:pPr>
            <a:endParaRPr lang="en-US" dirty="0"/>
          </a:p>
          <a:p>
            <a:pPr>
              <a:buNone/>
            </a:pPr>
            <a:endParaRPr lang="en-US" dirty="0"/>
          </a:p>
          <a:p>
            <a:pPr algn="ctr">
              <a:buNone/>
            </a:pPr>
            <a:r>
              <a:rPr lang="en-US" sz="5400" dirty="0">
                <a:solidFill>
                  <a:schemeClr val="accent1">
                    <a:lumMod val="75000"/>
                  </a:schemeClr>
                </a:solidFill>
                <a:latin typeface="Arial" pitchFamily="34" charset="0"/>
                <a:cs typeface="Arial" pitchFamily="34" charset="0"/>
              </a:rPr>
              <a:t>Personal</a:t>
            </a:r>
            <a:r>
              <a:rPr lang="en-US" sz="6000" dirty="0">
                <a:solidFill>
                  <a:schemeClr val="accent1">
                    <a:lumMod val="75000"/>
                  </a:schemeClr>
                </a:solidFill>
                <a:latin typeface="Arial" pitchFamily="34" charset="0"/>
                <a:cs typeface="Arial" pitchFamily="34" charset="0"/>
              </a:rPr>
              <a:t> Leadership Skills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Working with Volunteers</a:t>
            </a: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Friendship Force Volunteers aren’t paid so they have different motivations</a:t>
            </a:r>
          </a:p>
          <a:p>
            <a:r>
              <a:rPr lang="en-US" dirty="0">
                <a:latin typeface="Arial" pitchFamily="34" charset="0"/>
                <a:cs typeface="Arial" pitchFamily="34" charset="0"/>
              </a:rPr>
              <a:t>Match the job to the volunteer</a:t>
            </a:r>
          </a:p>
          <a:p>
            <a:r>
              <a:rPr lang="en-US" dirty="0">
                <a:latin typeface="Arial" pitchFamily="34" charset="0"/>
                <a:cs typeface="Arial" pitchFamily="34" charset="0"/>
              </a:rPr>
              <a:t>Clearly define expectations</a:t>
            </a:r>
          </a:p>
          <a:p>
            <a:r>
              <a:rPr lang="en-US" dirty="0">
                <a:latin typeface="Arial" pitchFamily="34" charset="0"/>
                <a:cs typeface="Arial" pitchFamily="34" charset="0"/>
              </a:rPr>
              <a:t>Provide appropriate training and information</a:t>
            </a:r>
          </a:p>
          <a:p>
            <a:r>
              <a:rPr lang="en-US" dirty="0">
                <a:latin typeface="Arial" pitchFamily="34" charset="0"/>
                <a:cs typeface="Arial" pitchFamily="34" charset="0"/>
              </a:rPr>
              <a:t>Follow-up</a:t>
            </a:r>
          </a:p>
          <a:p>
            <a:r>
              <a:rPr lang="en-US" dirty="0">
                <a:latin typeface="Arial" pitchFamily="34" charset="0"/>
                <a:cs typeface="Arial" pitchFamily="34" charset="0"/>
              </a:rPr>
              <a:t>Thank and recognize volunteer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Delegation</a:t>
            </a:r>
          </a:p>
        </p:txBody>
      </p:sp>
      <p:sp>
        <p:nvSpPr>
          <p:cNvPr id="3" name="Content Placeholder 2"/>
          <p:cNvSpPr>
            <a:spLocks noGrp="1"/>
          </p:cNvSpPr>
          <p:nvPr>
            <p:ph idx="1"/>
          </p:nvPr>
        </p:nvSpPr>
        <p:spPr>
          <a:xfrm>
            <a:off x="457200" y="1600200"/>
            <a:ext cx="8458200" cy="4525963"/>
          </a:xfrm>
        </p:spPr>
        <p:txBody>
          <a:bodyPr/>
          <a:lstStyle/>
          <a:p>
            <a:r>
              <a:rPr lang="en-US" dirty="0">
                <a:latin typeface="Arial" pitchFamily="34" charset="0"/>
                <a:cs typeface="Arial" pitchFamily="34" charset="0"/>
              </a:rPr>
              <a:t>Communicate the project</a:t>
            </a:r>
          </a:p>
          <a:p>
            <a:r>
              <a:rPr lang="en-US" dirty="0">
                <a:latin typeface="Arial" pitchFamily="34" charset="0"/>
                <a:cs typeface="Arial" pitchFamily="34" charset="0"/>
              </a:rPr>
              <a:t>Communicate responsibilities</a:t>
            </a:r>
          </a:p>
          <a:p>
            <a:r>
              <a:rPr lang="en-US" dirty="0">
                <a:latin typeface="Arial" pitchFamily="34" charset="0"/>
                <a:cs typeface="Arial" pitchFamily="34" charset="0"/>
              </a:rPr>
              <a:t>Make yourself available for questions and guidance</a:t>
            </a:r>
          </a:p>
          <a:p>
            <a:r>
              <a:rPr lang="en-US" dirty="0">
                <a:latin typeface="Arial" pitchFamily="34" charset="0"/>
                <a:cs typeface="Arial" pitchFamily="34" charset="0"/>
              </a:rPr>
              <a:t>Track progress and give feedback</a:t>
            </a:r>
          </a:p>
          <a:p>
            <a:r>
              <a:rPr lang="en-US" dirty="0">
                <a:latin typeface="Arial" pitchFamily="34" charset="0"/>
                <a:cs typeface="Arial" pitchFamily="34" charset="0"/>
              </a:rPr>
              <a:t>Allow for creativity and variations in work style</a:t>
            </a:r>
          </a:p>
          <a:p>
            <a:r>
              <a:rPr lang="en-US" dirty="0">
                <a:latin typeface="Arial" pitchFamily="34" charset="0"/>
                <a:cs typeface="Arial" pitchFamily="34" charset="0"/>
              </a:rPr>
              <a:t>Provide credit and appreciation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p:cNvSpPr>
            <a:spLocks noGrp="1" noChangeArrowheads="1"/>
          </p:cNvSpPr>
          <p:nvPr>
            <p:ph type="title"/>
          </p:nvPr>
        </p:nvSpPr>
        <p:spPr/>
        <p:txBody>
          <a:bodyPr/>
          <a:lstStyle/>
          <a:p>
            <a:r>
              <a:rPr lang="en-US" dirty="0">
                <a:solidFill>
                  <a:schemeClr val="accent1">
                    <a:lumMod val="75000"/>
                  </a:schemeClr>
                </a:solidFill>
                <a:latin typeface="Arial" pitchFamily="34" charset="0"/>
                <a:cs typeface="Arial" pitchFamily="34" charset="0"/>
              </a:rPr>
              <a:t>Don’t Use This Model….</a:t>
            </a:r>
          </a:p>
        </p:txBody>
      </p:sp>
      <p:pic>
        <p:nvPicPr>
          <p:cNvPr id="24586" name="Picture 10"/>
          <p:cNvPicPr>
            <a:picLocks noGrp="1" noChangeAspect="1" noChangeArrowheads="1"/>
          </p:cNvPicPr>
          <p:nvPr>
            <p:ph type="body" idx="1"/>
          </p:nvPr>
        </p:nvPicPr>
        <p:blipFill>
          <a:blip r:embed="rId2" cstate="print"/>
          <a:srcRect/>
          <a:stretch>
            <a:fillRect/>
          </a:stretch>
        </p:blipFill>
        <p:spPr>
          <a:xfrm>
            <a:off x="1219200" y="2743200"/>
            <a:ext cx="6781800" cy="3741738"/>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r>
              <a:rPr lang="en-US" dirty="0">
                <a:solidFill>
                  <a:schemeClr val="accent1">
                    <a:lumMod val="75000"/>
                  </a:schemeClr>
                </a:solidFill>
                <a:latin typeface="Arial" pitchFamily="34" charset="0"/>
                <a:cs typeface="Arial" pitchFamily="34" charset="0"/>
              </a:rPr>
              <a:t>Use this Model…</a:t>
            </a:r>
          </a:p>
        </p:txBody>
      </p:sp>
      <p:pic>
        <p:nvPicPr>
          <p:cNvPr id="30724" name="Picture 4"/>
          <p:cNvPicPr>
            <a:picLocks noGrp="1" noChangeAspect="1" noChangeArrowheads="1"/>
          </p:cNvPicPr>
          <p:nvPr>
            <p:ph type="body" idx="1"/>
          </p:nvPr>
        </p:nvPicPr>
        <p:blipFill>
          <a:blip r:embed="rId2" cstate="print"/>
          <a:srcRect/>
          <a:stretch>
            <a:fillRect/>
          </a:stretch>
        </p:blipFill>
        <p:spPr>
          <a:xfrm>
            <a:off x="1600200" y="2362200"/>
            <a:ext cx="5943600" cy="4191000"/>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Communication</a:t>
            </a:r>
          </a:p>
        </p:txBody>
      </p:sp>
      <p:sp>
        <p:nvSpPr>
          <p:cNvPr id="3" name="Content Placeholder 2"/>
          <p:cNvSpPr>
            <a:spLocks noGrp="1"/>
          </p:cNvSpPr>
          <p:nvPr>
            <p:ph idx="1"/>
          </p:nvPr>
        </p:nvSpPr>
        <p:spPr/>
        <p:txBody>
          <a:bodyPr>
            <a:normAutofit fontScale="92500"/>
          </a:bodyPr>
          <a:lstStyle/>
          <a:p>
            <a:r>
              <a:rPr lang="en-US" dirty="0">
                <a:latin typeface="Arial" pitchFamily="34" charset="0"/>
                <a:cs typeface="Arial" pitchFamily="34" charset="0"/>
              </a:rPr>
              <a:t>Consider the audience</a:t>
            </a:r>
          </a:p>
          <a:p>
            <a:r>
              <a:rPr lang="en-US" dirty="0">
                <a:latin typeface="Arial" pitchFamily="34" charset="0"/>
                <a:cs typeface="Arial" pitchFamily="34" charset="0"/>
              </a:rPr>
              <a:t>Consider the mode of communication</a:t>
            </a:r>
          </a:p>
          <a:p>
            <a:r>
              <a:rPr lang="en-US" dirty="0">
                <a:latin typeface="Arial" pitchFamily="34" charset="0"/>
                <a:cs typeface="Arial" pitchFamily="34" charset="0"/>
              </a:rPr>
              <a:t>How do you personally best communicate?</a:t>
            </a:r>
          </a:p>
          <a:p>
            <a:r>
              <a:rPr lang="en-US" dirty="0">
                <a:latin typeface="Arial" pitchFamily="34" charset="0"/>
                <a:cs typeface="Arial" pitchFamily="34" charset="0"/>
              </a:rPr>
              <a:t>Good communicators are good listeners</a:t>
            </a:r>
          </a:p>
          <a:p>
            <a:r>
              <a:rPr lang="en-US" dirty="0">
                <a:latin typeface="Arial" pitchFamily="34" charset="0"/>
                <a:cs typeface="Arial" pitchFamily="34" charset="0"/>
              </a:rPr>
              <a:t>Know what and why you are communicating</a:t>
            </a:r>
          </a:p>
          <a:p>
            <a:r>
              <a:rPr lang="en-US" dirty="0">
                <a:latin typeface="Arial" pitchFamily="34" charset="0"/>
                <a:cs typeface="Arial" pitchFamily="34" charset="0"/>
              </a:rPr>
              <a:t>Be precise and keep your message simple</a:t>
            </a:r>
          </a:p>
          <a:p>
            <a:r>
              <a:rPr lang="en-US" dirty="0">
                <a:latin typeface="Arial" pitchFamily="34" charset="0"/>
                <a:cs typeface="Arial" pitchFamily="34" charset="0"/>
              </a:rPr>
              <a:t>Consider the tone of the message especially over e-mail and social media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Inspiration</a:t>
            </a:r>
          </a:p>
        </p:txBody>
      </p:sp>
      <p:sp>
        <p:nvSpPr>
          <p:cNvPr id="3" name="Content Placeholder 2"/>
          <p:cNvSpPr>
            <a:spLocks noGrp="1"/>
          </p:cNvSpPr>
          <p:nvPr>
            <p:ph idx="1"/>
          </p:nvPr>
        </p:nvSpPr>
        <p:spPr>
          <a:xfrm>
            <a:off x="457200" y="1295400"/>
            <a:ext cx="8229600" cy="5257800"/>
          </a:xfrm>
        </p:spPr>
        <p:txBody>
          <a:bodyPr>
            <a:normAutofit fontScale="92500"/>
          </a:bodyPr>
          <a:lstStyle/>
          <a:p>
            <a:pPr>
              <a:buNone/>
            </a:pPr>
            <a:r>
              <a:rPr lang="en-US">
                <a:latin typeface="Arial" pitchFamily="34" charset="0"/>
                <a:cs typeface="Arial" pitchFamily="34" charset="0"/>
              </a:rPr>
              <a:t>Leadership Approaches:</a:t>
            </a:r>
            <a:endParaRPr lang="en-US" dirty="0">
              <a:latin typeface="Arial" pitchFamily="34" charset="0"/>
              <a:cs typeface="Arial" pitchFamily="34" charset="0"/>
            </a:endParaRPr>
          </a:p>
          <a:p>
            <a:r>
              <a:rPr lang="en-US" dirty="0">
                <a:latin typeface="Arial" pitchFamily="34" charset="0"/>
                <a:cs typeface="Arial" pitchFamily="34" charset="0"/>
              </a:rPr>
              <a:t>Visionary – Clear picture of the future which is communicated to the group</a:t>
            </a:r>
          </a:p>
          <a:p>
            <a:r>
              <a:rPr lang="en-US" dirty="0">
                <a:latin typeface="Arial" pitchFamily="34" charset="0"/>
                <a:cs typeface="Arial" pitchFamily="34" charset="0"/>
              </a:rPr>
              <a:t>Enhancing – Create one-on-on relationships among team and a great listener</a:t>
            </a:r>
          </a:p>
          <a:p>
            <a:r>
              <a:rPr lang="en-US" dirty="0">
                <a:latin typeface="Arial" pitchFamily="34" charset="0"/>
                <a:cs typeface="Arial" pitchFamily="34" charset="0"/>
              </a:rPr>
              <a:t>Driver – Focused on the goal</a:t>
            </a:r>
          </a:p>
          <a:p>
            <a:r>
              <a:rPr lang="en-US" dirty="0">
                <a:latin typeface="Arial" pitchFamily="34" charset="0"/>
                <a:cs typeface="Arial" pitchFamily="34" charset="0"/>
              </a:rPr>
              <a:t>Principled – Powerful role model</a:t>
            </a:r>
          </a:p>
          <a:p>
            <a:r>
              <a:rPr lang="en-US" dirty="0">
                <a:latin typeface="Arial" pitchFamily="34" charset="0"/>
                <a:cs typeface="Arial" pitchFamily="34" charset="0"/>
              </a:rPr>
              <a:t>Enthusiast – Exude passion and energy about the organization</a:t>
            </a:r>
          </a:p>
          <a:p>
            <a:r>
              <a:rPr lang="en-US" dirty="0">
                <a:latin typeface="Arial" pitchFamily="34" charset="0"/>
                <a:cs typeface="Arial" pitchFamily="34" charset="0"/>
              </a:rPr>
              <a:t>Expert – Provide strong technical direction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a:latin typeface="Arial" pitchFamily="34" charset="0"/>
                <a:cs typeface="Arial" pitchFamily="34" charset="0"/>
              </a:rPr>
              <a:t>Lets move from just selecting leaders to developing leaders with the right interests, skills and knowledge to be successful</a:t>
            </a:r>
          </a:p>
          <a:p>
            <a:endParaRPr lang="en-US" dirty="0">
              <a:latin typeface="Arial" pitchFamily="34" charset="0"/>
              <a:cs typeface="Arial" pitchFamily="34" charset="0"/>
            </a:endParaRPr>
          </a:p>
          <a:p>
            <a:pPr>
              <a:buNone/>
            </a:pPr>
            <a:r>
              <a:rPr lang="en-US" dirty="0">
                <a:latin typeface="Arial" pitchFamily="34" charset="0"/>
                <a:cs typeface="Arial" pitchFamily="34" charset="0"/>
              </a:rPr>
              <a:t>Lets spread out the leadership responsibility in the club because everyone can contribute in their own way and capacity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14"/>
            <a:ext cx="8229600" cy="876886"/>
          </a:xfrm>
        </p:spPr>
        <p:txBody>
          <a:bodyPr/>
          <a:lstStyle/>
          <a:p>
            <a:r>
              <a:rPr lang="en-US" dirty="0">
                <a:solidFill>
                  <a:schemeClr val="accent1">
                    <a:lumMod val="75000"/>
                  </a:schemeClr>
                </a:solidFill>
                <a:latin typeface="Arial" pitchFamily="34" charset="0"/>
                <a:cs typeface="Arial" pitchFamily="34" charset="0"/>
              </a:rPr>
              <a:t>Get To Know Your Members</a:t>
            </a:r>
          </a:p>
        </p:txBody>
      </p:sp>
      <p:sp>
        <p:nvSpPr>
          <p:cNvPr id="3" name="Content Placeholder 2"/>
          <p:cNvSpPr>
            <a:spLocks noGrp="1"/>
          </p:cNvSpPr>
          <p:nvPr>
            <p:ph idx="1"/>
          </p:nvPr>
        </p:nvSpPr>
        <p:spPr>
          <a:xfrm>
            <a:off x="457200" y="914400"/>
            <a:ext cx="8458200" cy="5943600"/>
          </a:xfrm>
        </p:spPr>
        <p:txBody>
          <a:bodyPr>
            <a:normAutofit lnSpcReduction="10000"/>
          </a:bodyPr>
          <a:lstStyle/>
          <a:p>
            <a:r>
              <a:rPr lang="en-US" dirty="0">
                <a:latin typeface="Arial" pitchFamily="34" charset="0"/>
                <a:cs typeface="Arial" pitchFamily="34" charset="0"/>
              </a:rPr>
              <a:t>Understand why they joined and their expectations </a:t>
            </a:r>
          </a:p>
          <a:p>
            <a:r>
              <a:rPr lang="en-US" dirty="0">
                <a:latin typeface="Arial" pitchFamily="34" charset="0"/>
                <a:cs typeface="Arial" pitchFamily="34" charset="0"/>
              </a:rPr>
              <a:t>Make sure they understand that we are not a travel club</a:t>
            </a:r>
          </a:p>
          <a:p>
            <a:r>
              <a:rPr lang="en-US" dirty="0">
                <a:latin typeface="Arial" pitchFamily="34" charset="0"/>
                <a:cs typeface="Arial" pitchFamily="34" charset="0"/>
              </a:rPr>
              <a:t>Identify their interests and abilities</a:t>
            </a:r>
          </a:p>
          <a:p>
            <a:r>
              <a:rPr lang="en-US" dirty="0">
                <a:latin typeface="Arial" pitchFamily="34" charset="0"/>
                <a:cs typeface="Arial" pitchFamily="34" charset="0"/>
              </a:rPr>
              <a:t>Respect leadership capabilities from outside of Friendship Force</a:t>
            </a:r>
          </a:p>
          <a:p>
            <a:r>
              <a:rPr lang="en-US" dirty="0">
                <a:latin typeface="Arial" pitchFamily="34" charset="0"/>
                <a:cs typeface="Arial" pitchFamily="34" charset="0"/>
              </a:rPr>
              <a:t>Get them engaged in the club as soon as they join</a:t>
            </a:r>
          </a:p>
          <a:p>
            <a:r>
              <a:rPr lang="en-US" dirty="0">
                <a:latin typeface="Arial" pitchFamily="34" charset="0"/>
                <a:cs typeface="Arial" pitchFamily="34" charset="0"/>
              </a:rPr>
              <a:t>Initiate new members with idea that the club works by everyone contributing in some way</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Cambria"/>
              <a:buNone/>
            </a:pPr>
            <a:r>
              <a:rPr lang="en-US" sz="4600" b="0" i="0" u="none" strike="noStrike" cap="none" dirty="0">
                <a:solidFill>
                  <a:schemeClr val="dk2"/>
                </a:solidFill>
                <a:latin typeface="Arial" pitchFamily="34" charset="0"/>
                <a:ea typeface="Cambria"/>
                <a:cs typeface="Arial" pitchFamily="34" charset="0"/>
                <a:sym typeface="Cambria"/>
              </a:rPr>
              <a:t>Member Survey</a:t>
            </a:r>
            <a:r>
              <a:rPr lang="en-US" sz="4600" b="0" i="0" u="none" strike="noStrike" cap="none" dirty="0">
                <a:solidFill>
                  <a:schemeClr val="dk2"/>
                </a:solidFill>
                <a:latin typeface="Cambria"/>
                <a:ea typeface="Cambria"/>
                <a:cs typeface="Cambria"/>
                <a:sym typeface="Cambria"/>
              </a:rPr>
              <a:t>	</a:t>
            </a:r>
          </a:p>
        </p:txBody>
      </p:sp>
      <p:pic>
        <p:nvPicPr>
          <p:cNvPr id="105" name="Shape 105"/>
          <p:cNvPicPr preferRelativeResize="0">
            <a:picLocks noGrp="1"/>
          </p:cNvPicPr>
          <p:nvPr>
            <p:ph type="body" idx="1"/>
          </p:nvPr>
        </p:nvPicPr>
        <p:blipFill rotWithShape="1">
          <a:blip r:embed="rId3" cstate="print">
            <a:alphaModFix/>
          </a:blip>
          <a:srcRect l="18772" t="15578" r="19335" b="43269"/>
          <a:stretch/>
        </p:blipFill>
        <p:spPr>
          <a:xfrm>
            <a:off x="533400" y="1676400"/>
            <a:ext cx="7545872" cy="4013898"/>
          </a:xfrm>
          <a:prstGeom prst="rect">
            <a:avLst/>
          </a:prstGeom>
          <a:solidFill>
            <a:srgbClr val="EEEEEE"/>
          </a:solidFill>
          <a:ln w="88900" cap="sq" cmpd="sng">
            <a:solidFill>
              <a:srgbClr val="FFFFFF"/>
            </a:solidFill>
            <a:prstDash val="solid"/>
            <a:miter/>
            <a:headEnd type="none" w="med" len="med"/>
            <a:tailEnd type="none" w="med" len="med"/>
          </a:ln>
        </p:spPr>
      </p:pic>
    </p:spTree>
    <p:extLst>
      <p:ext uri="{BB962C8B-B14F-4D97-AF65-F5344CB8AC3E}">
        <p14:creationId xmlns:p14="http://schemas.microsoft.com/office/powerpoint/2010/main" val="368828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rtl="0">
              <a:spcBef>
                <a:spcPts val="0"/>
              </a:spcBef>
              <a:buClr>
                <a:schemeClr val="dk2"/>
              </a:buClr>
              <a:buSzPct val="25000"/>
              <a:buFont typeface="Cambria"/>
              <a:buNone/>
            </a:pPr>
            <a:r>
              <a:rPr lang="en-US" sz="4600" b="0" i="0" u="none" strike="noStrike" cap="none" dirty="0">
                <a:solidFill>
                  <a:schemeClr val="dk2"/>
                </a:solidFill>
                <a:latin typeface="Arial" pitchFamily="34" charset="0"/>
                <a:ea typeface="Cambria"/>
                <a:cs typeface="Arial" pitchFamily="34" charset="0"/>
                <a:sym typeface="Cambria"/>
              </a:rPr>
              <a:t>Member Survey</a:t>
            </a:r>
            <a:r>
              <a:rPr lang="en-US" sz="4600" b="0" i="0" u="none" strike="noStrike" cap="none" dirty="0">
                <a:solidFill>
                  <a:schemeClr val="dk2"/>
                </a:solidFill>
                <a:latin typeface="Cambria"/>
                <a:ea typeface="Cambria"/>
                <a:cs typeface="Cambria"/>
                <a:sym typeface="Cambria"/>
              </a:rPr>
              <a:t>	</a:t>
            </a:r>
          </a:p>
        </p:txBody>
      </p:sp>
      <p:pic>
        <p:nvPicPr>
          <p:cNvPr id="112" name="Shape 112"/>
          <p:cNvPicPr preferRelativeResize="0">
            <a:picLocks noGrp="1"/>
          </p:cNvPicPr>
          <p:nvPr>
            <p:ph type="body" idx="1"/>
          </p:nvPr>
        </p:nvPicPr>
        <p:blipFill rotWithShape="1">
          <a:blip r:embed="rId3" cstate="print">
            <a:alphaModFix/>
          </a:blip>
          <a:srcRect l="20464" t="32509" r="20840" b="10581"/>
          <a:stretch/>
        </p:blipFill>
        <p:spPr>
          <a:xfrm>
            <a:off x="609600" y="1307325"/>
            <a:ext cx="7156215" cy="5550675"/>
          </a:xfrm>
          <a:prstGeom prst="rect">
            <a:avLst/>
          </a:prstGeom>
          <a:solidFill>
            <a:srgbClr val="EEEEEE"/>
          </a:solidFill>
          <a:ln w="88900" cap="sq" cmpd="sng">
            <a:solidFill>
              <a:srgbClr val="FFFFFF"/>
            </a:solidFill>
            <a:prstDash val="solid"/>
            <a:miter/>
            <a:headEnd type="none" w="med" len="med"/>
            <a:tailEnd type="none" w="med" len="med"/>
          </a:ln>
        </p:spPr>
      </p:pic>
    </p:spTree>
    <p:extLst>
      <p:ext uri="{BB962C8B-B14F-4D97-AF65-F5344CB8AC3E}">
        <p14:creationId xmlns:p14="http://schemas.microsoft.com/office/powerpoint/2010/main" val="298936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Developing Leaders</a:t>
            </a:r>
          </a:p>
        </p:txBody>
      </p:sp>
      <p:sp>
        <p:nvSpPr>
          <p:cNvPr id="3" name="Content Placeholder 2"/>
          <p:cNvSpPr>
            <a:spLocks noGrp="1"/>
          </p:cNvSpPr>
          <p:nvPr>
            <p:ph idx="1"/>
          </p:nvPr>
        </p:nvSpPr>
        <p:spPr/>
        <p:txBody>
          <a:bodyPr>
            <a:normAutofit lnSpcReduction="10000"/>
          </a:bodyPr>
          <a:lstStyle/>
          <a:p>
            <a:r>
              <a:rPr lang="en-US" dirty="0">
                <a:latin typeface="Arial" pitchFamily="34" charset="0"/>
                <a:cs typeface="Arial" pitchFamily="34" charset="0"/>
              </a:rPr>
              <a:t>Predict success by matching the person’s interests and skills with the responsibilities of the position</a:t>
            </a:r>
          </a:p>
          <a:p>
            <a:r>
              <a:rPr lang="en-US" dirty="0">
                <a:latin typeface="Arial" pitchFamily="34" charset="0"/>
                <a:cs typeface="Arial" pitchFamily="34" charset="0"/>
              </a:rPr>
              <a:t>Mentor and train</a:t>
            </a:r>
          </a:p>
          <a:p>
            <a:r>
              <a:rPr lang="en-US" dirty="0">
                <a:latin typeface="Arial" pitchFamily="34" charset="0"/>
                <a:cs typeface="Arial" pitchFamily="34" charset="0"/>
              </a:rPr>
              <a:t>Realize that not everyone has the skills or desire to take on the top leadership position</a:t>
            </a:r>
          </a:p>
          <a:p>
            <a:r>
              <a:rPr lang="en-US" dirty="0">
                <a:latin typeface="Arial" pitchFamily="34" charset="0"/>
                <a:cs typeface="Arial" pitchFamily="34" charset="0"/>
              </a:rPr>
              <a:t>Clearly define the responsibilities of the position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9D82-8144-4176-B731-FA68D5384205}"/>
              </a:ext>
            </a:extLst>
          </p:cNvPr>
          <p:cNvSpPr>
            <a:spLocks noGrp="1"/>
          </p:cNvSpPr>
          <p:nvPr>
            <p:ph type="title"/>
          </p:nvPr>
        </p:nvSpPr>
        <p:spPr>
          <a:xfrm>
            <a:off x="457200" y="0"/>
            <a:ext cx="8229600" cy="457200"/>
          </a:xfrm>
        </p:spPr>
        <p:txBody>
          <a:bodyPr>
            <a:normAutofit fontScale="90000"/>
          </a:bodyPr>
          <a:lstStyle/>
          <a:p>
            <a:r>
              <a:rPr lang="en-US" dirty="0">
                <a:solidFill>
                  <a:schemeClr val="accent1">
                    <a:lumMod val="75000"/>
                  </a:schemeClr>
                </a:solidFill>
              </a:rPr>
              <a:t>Board Manual</a:t>
            </a:r>
          </a:p>
        </p:txBody>
      </p:sp>
      <p:sp>
        <p:nvSpPr>
          <p:cNvPr id="3" name="Content Placeholder 2">
            <a:extLst>
              <a:ext uri="{FF2B5EF4-FFF2-40B4-BE49-F238E27FC236}">
                <a16:creationId xmlns:a16="http://schemas.microsoft.com/office/drawing/2014/main" id="{C2237FEC-B628-4627-8BDD-1671B5C00129}"/>
              </a:ext>
            </a:extLst>
          </p:cNvPr>
          <p:cNvSpPr>
            <a:spLocks noGrp="1"/>
          </p:cNvSpPr>
          <p:nvPr>
            <p:ph idx="1"/>
          </p:nvPr>
        </p:nvSpPr>
        <p:spPr>
          <a:xfrm>
            <a:off x="457200" y="457200"/>
            <a:ext cx="8229600" cy="6400800"/>
          </a:xfrm>
        </p:spPr>
        <p:txBody>
          <a:bodyPr>
            <a:normAutofit fontScale="25000" lnSpcReduction="20000"/>
          </a:bodyPr>
          <a:lstStyle/>
          <a:p>
            <a:pPr marL="0" indent="0">
              <a:buNone/>
            </a:pPr>
            <a:r>
              <a:rPr lang="en-US" sz="4800" b="1" cap="all" dirty="0"/>
              <a:t>PRESIDENT</a:t>
            </a:r>
          </a:p>
          <a:p>
            <a:pPr marL="0" indent="0">
              <a:buNone/>
            </a:pPr>
            <a:r>
              <a:rPr lang="en-US" sz="4800" dirty="0"/>
              <a:t>The club president administers the most vital unit of FFI, the local club.  That individual is essential to the success of the organization’s worldwide network.  Although the position entails work of a general business nature, it should also focus on the larger issues of FFI.  While leading the club, the president must communicate and instill enthusiasm for the goals, activities and policies of FFI as set by the International Board of Directors.</a:t>
            </a:r>
          </a:p>
          <a:p>
            <a:pPr marL="0" indent="0">
              <a:buNone/>
            </a:pPr>
            <a:r>
              <a:rPr lang="en-US" sz="4800" dirty="0"/>
              <a:t> </a:t>
            </a:r>
          </a:p>
          <a:p>
            <a:pPr marL="0" indent="0">
              <a:buNone/>
            </a:pPr>
            <a:r>
              <a:rPr lang="en-US" sz="4800" dirty="0"/>
              <a:t>The president is elected by the membership for a term of two years with the term beginning in January of the odd numbered years.   </a:t>
            </a:r>
            <a:r>
              <a:rPr lang="en-US" sz="4800" dirty="0" err="1"/>
              <a:t>He/She</a:t>
            </a:r>
            <a:r>
              <a:rPr lang="en-US" sz="4800" dirty="0"/>
              <a:t> reports to the club Board as well as to Friendship Force International.</a:t>
            </a:r>
          </a:p>
          <a:p>
            <a:pPr marL="0" indent="0">
              <a:buNone/>
            </a:pPr>
            <a:r>
              <a:rPr lang="en-US" sz="4800" b="1" i="1" dirty="0"/>
              <a:t> </a:t>
            </a:r>
          </a:p>
          <a:p>
            <a:pPr marL="0" indent="0">
              <a:buNone/>
            </a:pPr>
            <a:r>
              <a:rPr lang="en-US" sz="4800" b="1" i="1" dirty="0"/>
              <a:t>Duties:</a:t>
            </a:r>
          </a:p>
          <a:p>
            <a:pPr marL="0" lvl="0" indent="0">
              <a:buNone/>
            </a:pPr>
            <a:r>
              <a:rPr lang="en-US" sz="4800" dirty="0"/>
              <a:t>1. Act as the official spokesperson for the club and as liaison with other FF organizations.</a:t>
            </a:r>
          </a:p>
          <a:p>
            <a:pPr marL="0" lvl="0" indent="0">
              <a:buNone/>
            </a:pPr>
            <a:r>
              <a:rPr lang="en-US" sz="4800" dirty="0"/>
              <a:t>2. Preside at all Board meetings and business meetings of the club.</a:t>
            </a:r>
          </a:p>
          <a:p>
            <a:pPr marL="0" lvl="0" indent="0">
              <a:buNone/>
            </a:pPr>
            <a:r>
              <a:rPr lang="en-US" sz="4800" dirty="0"/>
              <a:t>3. Appoint the chairpersons of all standing committees, subject to confirmation by the Board.</a:t>
            </a:r>
          </a:p>
          <a:p>
            <a:pPr marL="0" lvl="0" indent="0">
              <a:buNone/>
            </a:pPr>
            <a:r>
              <a:rPr lang="en-US" sz="4800" dirty="0"/>
              <a:t>4. Sign or be an alternate signatory for the withdrawal of club funds.</a:t>
            </a:r>
          </a:p>
          <a:p>
            <a:pPr marL="0" lvl="0" indent="0">
              <a:buNone/>
            </a:pPr>
            <a:r>
              <a:rPr lang="en-US" sz="4800" dirty="0"/>
              <a:t>5. Prepare a summary year’s end report for the annual meeting.</a:t>
            </a:r>
          </a:p>
          <a:p>
            <a:pPr marL="0" lvl="0" indent="0">
              <a:buNone/>
            </a:pPr>
            <a:r>
              <a:rPr lang="en-US" sz="4800" dirty="0"/>
              <a:t>6. Appoint, with board confirmation, an annual financial auditing committee.</a:t>
            </a:r>
          </a:p>
          <a:p>
            <a:pPr marL="0" lvl="0" indent="0">
              <a:buNone/>
            </a:pPr>
            <a:r>
              <a:rPr lang="en-US" sz="4800" dirty="0"/>
              <a:t>7. Confirm that a club membership report with fee is sent to FFI in a timely fashion.</a:t>
            </a:r>
          </a:p>
          <a:p>
            <a:pPr marL="0" lvl="0" indent="0">
              <a:buNone/>
            </a:pPr>
            <a:r>
              <a:rPr lang="en-US" sz="4800" dirty="0"/>
              <a:t>8. Confirm that annual Incorporation renewal and tax filing is completed and sent.</a:t>
            </a:r>
          </a:p>
          <a:p>
            <a:pPr marL="0" lvl="0" indent="0">
              <a:buNone/>
            </a:pPr>
            <a:r>
              <a:rPr lang="en-US" sz="4800" dirty="0"/>
              <a:t>9. Attend and participate in the World conference and Midwest regional conference or confirm a substitute in the president’s stead using the following criteria:</a:t>
            </a:r>
          </a:p>
          <a:p>
            <a:pPr marL="0" lvl="0" indent="0">
              <a:buNone/>
            </a:pPr>
            <a:r>
              <a:rPr lang="en-US" sz="4800" dirty="0"/>
              <a:t>     Experience in club matters</a:t>
            </a:r>
          </a:p>
          <a:p>
            <a:pPr marL="457200" lvl="1" indent="0">
              <a:buNone/>
            </a:pPr>
            <a:r>
              <a:rPr lang="en-US" sz="4800" dirty="0"/>
              <a:t>Policies</a:t>
            </a:r>
          </a:p>
          <a:p>
            <a:pPr marL="457200" lvl="1" indent="0">
              <a:buNone/>
            </a:pPr>
            <a:r>
              <a:rPr lang="en-US" sz="4800" dirty="0"/>
              <a:t>Finances</a:t>
            </a:r>
          </a:p>
          <a:p>
            <a:pPr marL="457200" lvl="1" indent="0">
              <a:buNone/>
            </a:pPr>
            <a:r>
              <a:rPr lang="en-US" sz="4800" dirty="0"/>
              <a:t>Activities</a:t>
            </a:r>
          </a:p>
          <a:p>
            <a:pPr marL="457200" lvl="1" indent="0">
              <a:buNone/>
            </a:pPr>
            <a:r>
              <a:rPr lang="en-US" sz="4800" dirty="0"/>
              <a:t>Journeys</a:t>
            </a:r>
          </a:p>
          <a:p>
            <a:pPr marL="0" lvl="0" indent="0">
              <a:buNone/>
            </a:pPr>
            <a:r>
              <a:rPr lang="en-US" sz="4800" dirty="0"/>
              <a:t>     AC or HC  Experience</a:t>
            </a:r>
          </a:p>
          <a:p>
            <a:pPr marL="0" lvl="0" indent="0">
              <a:buNone/>
            </a:pPr>
            <a:r>
              <a:rPr lang="en-US" sz="4800" dirty="0"/>
              <a:t>     Incoming</a:t>
            </a:r>
          </a:p>
          <a:p>
            <a:pPr marL="0" lvl="0" indent="0">
              <a:buNone/>
            </a:pPr>
            <a:r>
              <a:rPr lang="en-US" sz="4800" dirty="0"/>
              <a:t>     Outgoing</a:t>
            </a:r>
          </a:p>
          <a:p>
            <a:pPr marL="0" lvl="0" indent="0">
              <a:buNone/>
            </a:pPr>
            <a:r>
              <a:rPr lang="en-US" sz="4800" dirty="0"/>
              <a:t>     Hosting experience</a:t>
            </a:r>
          </a:p>
          <a:p>
            <a:pPr marL="0" lvl="0" indent="0">
              <a:buNone/>
            </a:pPr>
            <a:r>
              <a:rPr lang="en-US" sz="4800" dirty="0"/>
              <a:t>     Ambassadorial experience</a:t>
            </a:r>
          </a:p>
          <a:p>
            <a:pPr marL="0" lvl="0" indent="0">
              <a:buNone/>
            </a:pPr>
            <a:r>
              <a:rPr lang="en-US" sz="4800" dirty="0"/>
              <a:t>     Length of membership</a:t>
            </a:r>
          </a:p>
          <a:p>
            <a:pPr marL="0" indent="0">
              <a:buNone/>
            </a:pPr>
            <a:r>
              <a:rPr lang="en-US" sz="4800" dirty="0"/>
              <a:t>	If multiple representatives are being considered, the Board decision should be made by ballot.</a:t>
            </a:r>
          </a:p>
          <a:p>
            <a:pPr marL="0" lvl="0" indent="0">
              <a:buNone/>
            </a:pPr>
            <a:r>
              <a:rPr lang="en-US" sz="4800" dirty="0"/>
              <a:t>10. Maintain effective relations with FFI and the Midwest Regional Representative and communicate pertinent and timely information to the Board of Directors.</a:t>
            </a:r>
          </a:p>
          <a:p>
            <a:pPr marL="0" lvl="0" indent="0">
              <a:buNone/>
            </a:pPr>
            <a:r>
              <a:rPr lang="en-US" sz="4800" dirty="0"/>
              <a:t>11. Annually forward updated contact list of Midwest regional clubs to Communication Committee Chair</a:t>
            </a:r>
            <a:r>
              <a:rPr lang="en-US" sz="4800" b="1" dirty="0"/>
              <a:t>.</a:t>
            </a:r>
            <a:endParaRPr lang="en-US" sz="4800" dirty="0"/>
          </a:p>
          <a:p>
            <a:pPr marL="0" indent="0">
              <a:buNone/>
            </a:pPr>
            <a:r>
              <a:rPr lang="en-US" sz="4800" dirty="0"/>
              <a:t>12. It is recommended, if possible, that the President or Vice-President attend standing committee meetings</a:t>
            </a:r>
          </a:p>
          <a:p>
            <a:endParaRPr lang="en-US" dirty="0"/>
          </a:p>
        </p:txBody>
      </p:sp>
    </p:spTree>
    <p:extLst>
      <p:ext uri="{BB962C8B-B14F-4D97-AF65-F5344CB8AC3E}">
        <p14:creationId xmlns:p14="http://schemas.microsoft.com/office/powerpoint/2010/main" val="190941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Arial" pitchFamily="34" charset="0"/>
                <a:cs typeface="Arial" pitchFamily="34" charset="0"/>
              </a:rPr>
              <a:t>Plan for Leadership</a:t>
            </a: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Board structure</a:t>
            </a:r>
          </a:p>
          <a:p>
            <a:r>
              <a:rPr lang="en-US" dirty="0">
                <a:latin typeface="Arial" pitchFamily="34" charset="0"/>
                <a:cs typeface="Arial" pitchFamily="34" charset="0"/>
              </a:rPr>
              <a:t>Board manual and club bylaws</a:t>
            </a:r>
          </a:p>
          <a:p>
            <a:r>
              <a:rPr lang="en-US" dirty="0">
                <a:latin typeface="Arial" pitchFamily="34" charset="0"/>
                <a:cs typeface="Arial" pitchFamily="34" charset="0"/>
              </a:rPr>
              <a:t>Succession planning</a:t>
            </a:r>
          </a:p>
          <a:p>
            <a:r>
              <a:rPr lang="en-US" dirty="0">
                <a:latin typeface="Arial" pitchFamily="34" charset="0"/>
                <a:cs typeface="Arial" pitchFamily="34" charset="0"/>
              </a:rPr>
              <a:t>Continuity during leadership changes</a:t>
            </a:r>
          </a:p>
          <a:p>
            <a:r>
              <a:rPr lang="en-US" dirty="0">
                <a:latin typeface="Arial" pitchFamily="34" charset="0"/>
                <a:cs typeface="Arial" pitchFamily="34" charset="0"/>
              </a:rPr>
              <a:t>Possibly develop a Leadership Development Committee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6AC-AFEA-4FE8-9613-BFAA1C179F49}"/>
              </a:ext>
            </a:extLst>
          </p:cNvPr>
          <p:cNvSpPr>
            <a:spLocks noGrp="1"/>
          </p:cNvSpPr>
          <p:nvPr>
            <p:ph type="title"/>
          </p:nvPr>
        </p:nvSpPr>
        <p:spPr>
          <a:xfrm>
            <a:off x="425548" y="12895"/>
            <a:ext cx="8229600" cy="1143000"/>
          </a:xfrm>
        </p:spPr>
        <p:txBody>
          <a:bodyPr/>
          <a:lstStyle/>
          <a:p>
            <a:r>
              <a:rPr lang="en-US" dirty="0">
                <a:solidFill>
                  <a:schemeClr val="accent1">
                    <a:lumMod val="75000"/>
                  </a:schemeClr>
                </a:solidFill>
                <a:latin typeface="Arial" panose="020B0604020202020204" pitchFamily="34" charset="0"/>
                <a:cs typeface="Arial" panose="020B0604020202020204" pitchFamily="34" charset="0"/>
              </a:rPr>
              <a:t>Successful Leaders</a:t>
            </a:r>
          </a:p>
        </p:txBody>
      </p:sp>
      <p:sp>
        <p:nvSpPr>
          <p:cNvPr id="3" name="Content Placeholder 2">
            <a:extLst>
              <a:ext uri="{FF2B5EF4-FFF2-40B4-BE49-F238E27FC236}">
                <a16:creationId xmlns:a16="http://schemas.microsoft.com/office/drawing/2014/main" id="{CCA16D22-13B4-4ED9-AA71-C49D3EC8838A}"/>
              </a:ext>
            </a:extLst>
          </p:cNvPr>
          <p:cNvSpPr>
            <a:spLocks noGrp="1"/>
          </p:cNvSpPr>
          <p:nvPr>
            <p:ph idx="1"/>
          </p:nvPr>
        </p:nvSpPr>
        <p:spPr>
          <a:xfrm>
            <a:off x="457200" y="1143000"/>
            <a:ext cx="8229600" cy="5562600"/>
          </a:xfrm>
        </p:spPr>
        <p:txBody>
          <a:bodyPr/>
          <a:lstStyle/>
          <a:p>
            <a:r>
              <a:rPr lang="en-US" dirty="0">
                <a:latin typeface="Arial" panose="020B0604020202020204" pitchFamily="34" charset="0"/>
                <a:cs typeface="Arial" panose="020B0604020202020204" pitchFamily="34" charset="0"/>
              </a:rPr>
              <a:t>Run efficient meetings</a:t>
            </a:r>
          </a:p>
          <a:p>
            <a:pPr lvl="1"/>
            <a:r>
              <a:rPr lang="en-US" dirty="0">
                <a:latin typeface="Arial" panose="020B0604020202020204" pitchFamily="34" charset="0"/>
                <a:cs typeface="Arial" panose="020B0604020202020204" pitchFamily="34" charset="0"/>
              </a:rPr>
              <a:t>Understand the purpose of the meeting</a:t>
            </a:r>
          </a:p>
          <a:p>
            <a:pPr lvl="1"/>
            <a:r>
              <a:rPr lang="en-US" dirty="0">
                <a:latin typeface="Arial" panose="020B0604020202020204" pitchFamily="34" charset="0"/>
                <a:cs typeface="Arial" panose="020B0604020202020204" pitchFamily="34" charset="0"/>
              </a:rPr>
              <a:t>Create agenda and time limit. Take notes.</a:t>
            </a:r>
          </a:p>
          <a:p>
            <a:pPr lvl="1"/>
            <a:r>
              <a:rPr lang="en-US" dirty="0">
                <a:latin typeface="Arial" panose="020B0604020202020204" pitchFamily="34" charset="0"/>
                <a:cs typeface="Arial" panose="020B0604020202020204" pitchFamily="34" charset="0"/>
              </a:rPr>
              <a:t>Take control of the meeting. Keep on topic.</a:t>
            </a:r>
          </a:p>
          <a:p>
            <a:r>
              <a:rPr lang="en-US" dirty="0">
                <a:latin typeface="Arial" panose="020B0604020202020204" pitchFamily="34" charset="0"/>
                <a:cs typeface="Arial" panose="020B0604020202020204" pitchFamily="34" charset="0"/>
              </a:rPr>
              <a:t>Are decisive and fair</a:t>
            </a:r>
          </a:p>
          <a:p>
            <a:r>
              <a:rPr lang="en-US" dirty="0">
                <a:latin typeface="Arial" panose="020B0604020202020204" pitchFamily="34" charset="0"/>
                <a:cs typeface="Arial" panose="020B0604020202020204" pitchFamily="34" charset="0"/>
              </a:rPr>
              <a:t>Are a facilitator instead of a dictator</a:t>
            </a:r>
          </a:p>
          <a:p>
            <a:r>
              <a:rPr lang="en-US" dirty="0">
                <a:latin typeface="Arial" panose="020B0604020202020204" pitchFamily="34" charset="0"/>
                <a:cs typeface="Arial" panose="020B0604020202020204" pitchFamily="34" charset="0"/>
              </a:rPr>
              <a:t>Effectively use their personal leadership skills</a:t>
            </a:r>
          </a:p>
        </p:txBody>
      </p:sp>
    </p:spTree>
    <p:extLst>
      <p:ext uri="{BB962C8B-B14F-4D97-AF65-F5344CB8AC3E}">
        <p14:creationId xmlns:p14="http://schemas.microsoft.com/office/powerpoint/2010/main" val="151463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478</Words>
  <Application>Microsoft Office PowerPoint</Application>
  <PresentationFormat>On-screen Show (4:3)</PresentationFormat>
  <Paragraphs>99</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Leadership Development</vt:lpstr>
      <vt:lpstr>PowerPoint Presentation</vt:lpstr>
      <vt:lpstr>Get To Know Your Members</vt:lpstr>
      <vt:lpstr>Member Survey </vt:lpstr>
      <vt:lpstr>Member Survey </vt:lpstr>
      <vt:lpstr>Developing Leaders</vt:lpstr>
      <vt:lpstr>Board Manual</vt:lpstr>
      <vt:lpstr>Plan for Leadership</vt:lpstr>
      <vt:lpstr>Successful Leaders</vt:lpstr>
      <vt:lpstr>PowerPoint Presentation</vt:lpstr>
      <vt:lpstr>Working with Volunteers</vt:lpstr>
      <vt:lpstr>Delegation</vt:lpstr>
      <vt:lpstr>Don’t Use This Model….</vt:lpstr>
      <vt:lpstr>Use this Model…</vt:lpstr>
      <vt:lpstr>Communication</vt:lpstr>
      <vt:lpstr>Inspiration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Dave</cp:lastModifiedBy>
  <cp:revision>98</cp:revision>
  <dcterms:created xsi:type="dcterms:W3CDTF">2016-08-07T14:36:47Z</dcterms:created>
  <dcterms:modified xsi:type="dcterms:W3CDTF">2018-04-19T20:51:39Z</dcterms:modified>
</cp:coreProperties>
</file>