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59" r:id="rId4"/>
    <p:sldId id="272" r:id="rId5"/>
    <p:sldId id="267" r:id="rId6"/>
    <p:sldId id="270" r:id="rId7"/>
    <p:sldId id="271" r:id="rId8"/>
    <p:sldId id="273" r:id="rId9"/>
    <p:sldId id="257" r:id="rId10"/>
    <p:sldId id="282" r:id="rId11"/>
    <p:sldId id="279" r:id="rId12"/>
    <p:sldId id="283" r:id="rId13"/>
    <p:sldId id="285" r:id="rId14"/>
    <p:sldId id="264" r:id="rId15"/>
    <p:sldId id="266" r:id="rId16"/>
    <p:sldId id="288" r:id="rId17"/>
    <p:sldId id="284" r:id="rId18"/>
    <p:sldId id="265" r:id="rId19"/>
    <p:sldId id="286" r:id="rId20"/>
    <p:sldId id="287" r:id="rId21"/>
    <p:sldId id="289" r:id="rId22"/>
    <p:sldId id="280" r:id="rId23"/>
    <p:sldId id="290" r:id="rId24"/>
    <p:sldId id="291" r:id="rId25"/>
    <p:sldId id="277" r:id="rId26"/>
    <p:sldId id="293" r:id="rId27"/>
    <p:sldId id="292" r:id="rId28"/>
    <p:sldId id="278" r:id="rId29"/>
    <p:sldId id="274" r:id="rId30"/>
    <p:sldId id="275" r:id="rId31"/>
    <p:sldId id="276" r:id="rId32"/>
    <p:sldId id="300" r:id="rId33"/>
    <p:sldId id="294" r:id="rId34"/>
    <p:sldId id="295" r:id="rId35"/>
    <p:sldId id="296" r:id="rId36"/>
    <p:sldId id="297" r:id="rId37"/>
    <p:sldId id="298" r:id="rId38"/>
    <p:sldId id="299" r:id="rId39"/>
    <p:sldId id="301" r:id="rId40"/>
    <p:sldId id="302" r:id="rId41"/>
    <p:sldId id="303" r:id="rId42"/>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29" autoAdjust="0"/>
    <p:restoredTop sz="94660"/>
  </p:normalViewPr>
  <p:slideViewPr>
    <p:cSldViewPr snapToGrid="0" snapToObjects="1">
      <p:cViewPr>
        <p:scale>
          <a:sx n="70" d="100"/>
          <a:sy n="70" d="100"/>
        </p:scale>
        <p:origin x="-72" y="48"/>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F8676-AB79-C84B-89BF-E804859513CD}" type="datetimeFigureOut">
              <a:rPr lang="en-US" smtClean="0"/>
              <a:pPr/>
              <a:t>6/4/2016</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0BFE7-5E52-6A41-9584-6B6EABBB0815}" type="slidenum">
              <a:rPr lang="en-US" smtClean="0"/>
              <a:pPr/>
              <a:t>‹#›</a:t>
            </a:fld>
            <a:endParaRPr lang="en-US"/>
          </a:p>
        </p:txBody>
      </p:sp>
    </p:spTree>
    <p:extLst>
      <p:ext uri="{BB962C8B-B14F-4D97-AF65-F5344CB8AC3E}">
        <p14:creationId xmlns:p14="http://schemas.microsoft.com/office/powerpoint/2010/main" xmlns="" val="1747198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0BFE7-5E52-6A41-9584-6B6EABBB0815}" type="slidenum">
              <a:rPr lang="en-US" smtClean="0"/>
              <a:pPr/>
              <a:t>6</a:t>
            </a:fld>
            <a:endParaRPr lang="en-US"/>
          </a:p>
        </p:txBody>
      </p:sp>
    </p:spTree>
    <p:extLst>
      <p:ext uri="{BB962C8B-B14F-4D97-AF65-F5344CB8AC3E}">
        <p14:creationId xmlns:p14="http://schemas.microsoft.com/office/powerpoint/2010/main" xmlns="" val="98746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0BFE7-5E52-6A41-9584-6B6EABBB0815}" type="slidenum">
              <a:rPr lang="en-US" smtClean="0"/>
              <a:pPr/>
              <a:t>12</a:t>
            </a:fld>
            <a:endParaRPr lang="en-US"/>
          </a:p>
        </p:txBody>
      </p:sp>
    </p:spTree>
    <p:extLst>
      <p:ext uri="{BB962C8B-B14F-4D97-AF65-F5344CB8AC3E}">
        <p14:creationId xmlns:p14="http://schemas.microsoft.com/office/powerpoint/2010/main" xmlns="" val="108122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0BFE7-5E52-6A41-9584-6B6EABBB0815}" type="slidenum">
              <a:rPr lang="en-US" smtClean="0"/>
              <a:pPr/>
              <a:t>26</a:t>
            </a:fld>
            <a:endParaRPr lang="en-US"/>
          </a:p>
        </p:txBody>
      </p:sp>
    </p:spTree>
    <p:extLst>
      <p:ext uri="{BB962C8B-B14F-4D97-AF65-F5344CB8AC3E}">
        <p14:creationId xmlns:p14="http://schemas.microsoft.com/office/powerpoint/2010/main" xmlns="" val="258921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0BFE7-5E52-6A41-9584-6B6EABBB0815}" type="slidenum">
              <a:rPr lang="en-US" smtClean="0"/>
              <a:pPr/>
              <a:t>32</a:t>
            </a:fld>
            <a:endParaRPr lang="en-US"/>
          </a:p>
        </p:txBody>
      </p:sp>
    </p:spTree>
    <p:extLst>
      <p:ext uri="{BB962C8B-B14F-4D97-AF65-F5344CB8AC3E}">
        <p14:creationId xmlns:p14="http://schemas.microsoft.com/office/powerpoint/2010/main" xmlns="" val="331732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6/4/2016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6/4/2016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6/4/2016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6/4/2016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6/4/2016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6BFECD78-3C8E-49F2-8FAB-59489D168ABB}" type="datetimeFigureOut">
              <a:rPr lang="en-US" smtClean="0"/>
              <a:pPr/>
              <a:t>6/4/2016</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Optima"/>
          <a:ea typeface="+mj-ea"/>
          <a:cs typeface="Optima"/>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Optima"/>
          <a:ea typeface="+mn-ea"/>
          <a:cs typeface="Optima"/>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Optima"/>
          <a:ea typeface="+mn-ea"/>
          <a:cs typeface="Optima"/>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Optima"/>
          <a:ea typeface="+mn-ea"/>
          <a:cs typeface="Optima"/>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Optima"/>
          <a:ea typeface="+mn-ea"/>
          <a:cs typeface="Optima"/>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Optima"/>
          <a:ea typeface="+mn-ea"/>
          <a:cs typeface="Optima"/>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058400" cy="2486206"/>
          </a:xfrm>
        </p:spPr>
        <p:txBody>
          <a:bodyPr/>
          <a:lstStyle/>
          <a:p>
            <a:r>
              <a:rPr lang="en-US" sz="7200" dirty="0" smtClean="0"/>
              <a:t>Mentoring Leaders </a:t>
            </a:r>
            <a:r>
              <a:rPr lang="en-US" sz="4800" dirty="0" smtClean="0"/>
              <a:t/>
            </a:r>
            <a:br>
              <a:rPr lang="en-US" sz="4800" dirty="0" smtClean="0"/>
            </a:br>
            <a:r>
              <a:rPr lang="en-US" sz="4500" dirty="0" smtClean="0">
                <a:latin typeface="Optima"/>
                <a:cs typeface="Optima"/>
              </a:rPr>
              <a:t>Pat </a:t>
            </a:r>
            <a:r>
              <a:rPr lang="en-US" sz="4500" dirty="0">
                <a:latin typeface="Optima"/>
                <a:cs typeface="Optima"/>
              </a:rPr>
              <a:t>Meyer, presenter</a:t>
            </a:r>
          </a:p>
        </p:txBody>
      </p:sp>
      <p:sp>
        <p:nvSpPr>
          <p:cNvPr id="3" name="Subtitle 2"/>
          <p:cNvSpPr>
            <a:spLocks noGrp="1"/>
          </p:cNvSpPr>
          <p:nvPr>
            <p:ph type="subTitle" idx="1"/>
          </p:nvPr>
        </p:nvSpPr>
        <p:spPr>
          <a:xfrm>
            <a:off x="0" y="6308239"/>
            <a:ext cx="10058400" cy="1464159"/>
          </a:xfrm>
        </p:spPr>
        <p:txBody>
          <a:bodyPr>
            <a:normAutofit lnSpcReduction="10000"/>
          </a:bodyPr>
          <a:lstStyle/>
          <a:p>
            <a:r>
              <a:rPr lang="en-US" sz="2000" dirty="0" smtClean="0">
                <a:latin typeface="Optima"/>
                <a:cs typeface="Optima"/>
              </a:rPr>
              <a:t>Friendship Force Midwest/Great Lakes</a:t>
            </a:r>
          </a:p>
          <a:p>
            <a:r>
              <a:rPr lang="en-US" sz="2000" dirty="0" smtClean="0">
                <a:latin typeface="Optima"/>
                <a:cs typeface="Optima"/>
              </a:rPr>
              <a:t>Regional Conference</a:t>
            </a:r>
          </a:p>
          <a:p>
            <a:r>
              <a:rPr lang="en-US" sz="2000" dirty="0" smtClean="0">
                <a:latin typeface="Optima"/>
                <a:cs typeface="Optima"/>
              </a:rPr>
              <a:t>Quad Cities, Illinois/</a:t>
            </a:r>
            <a:r>
              <a:rPr lang="en-US" sz="2000" dirty="0">
                <a:latin typeface="Optima"/>
                <a:cs typeface="Optima"/>
              </a:rPr>
              <a:t>I</a:t>
            </a:r>
            <a:r>
              <a:rPr lang="en-US" sz="2000" dirty="0" smtClean="0">
                <a:latin typeface="Optima"/>
                <a:cs typeface="Optima"/>
              </a:rPr>
              <a:t>owa</a:t>
            </a:r>
          </a:p>
          <a:p>
            <a:r>
              <a:rPr lang="en-US" sz="2000" dirty="0" smtClean="0">
                <a:latin typeface="Optima"/>
                <a:cs typeface="Optima"/>
              </a:rPr>
              <a:t>April 28-May 1, 2016</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l="20143" t="9241" r="19833" b="33992"/>
          <a:stretch>
            <a:fillRect/>
          </a:stretch>
        </p:blipFill>
        <p:spPr bwMode="auto">
          <a:xfrm>
            <a:off x="4020463" y="4358616"/>
            <a:ext cx="2017476" cy="1554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 name="Rectangle 4"/>
          <p:cNvSpPr/>
          <p:nvPr/>
        </p:nvSpPr>
        <p:spPr>
          <a:xfrm>
            <a:off x="0" y="2528692"/>
            <a:ext cx="10058400" cy="1754327"/>
          </a:xfrm>
          <a:prstGeom prst="rect">
            <a:avLst/>
          </a:prstGeom>
        </p:spPr>
        <p:txBody>
          <a:bodyPr wrap="square">
            <a:spAutoFit/>
          </a:bodyPr>
          <a:lstStyle/>
          <a:p>
            <a:pPr algn="ctr"/>
            <a:r>
              <a:rPr lang="en-US" sz="3600" dirty="0" smtClean="0">
                <a:latin typeface="Optima"/>
                <a:cs typeface="Optima"/>
              </a:rPr>
              <a:t>“The </a:t>
            </a:r>
            <a:r>
              <a:rPr lang="en-US" sz="3600" dirty="0">
                <a:latin typeface="Optima"/>
                <a:cs typeface="Optima"/>
              </a:rPr>
              <a:t>function of leadership is to produce </a:t>
            </a:r>
            <a:endParaRPr lang="en-US" sz="3600" dirty="0" smtClean="0">
              <a:latin typeface="Optima"/>
              <a:cs typeface="Optima"/>
            </a:endParaRPr>
          </a:p>
          <a:p>
            <a:pPr algn="ctr"/>
            <a:r>
              <a:rPr lang="en-US" sz="3600" dirty="0" smtClean="0">
                <a:latin typeface="Optima"/>
                <a:cs typeface="Optima"/>
              </a:rPr>
              <a:t>more </a:t>
            </a:r>
            <a:r>
              <a:rPr lang="en-US" sz="3600" dirty="0">
                <a:latin typeface="Optima"/>
                <a:cs typeface="Optima"/>
              </a:rPr>
              <a:t>leaders, </a:t>
            </a:r>
            <a:r>
              <a:rPr lang="en-US" sz="3600" b="1" i="1" dirty="0" smtClean="0">
                <a:latin typeface="Optima"/>
                <a:cs typeface="Optima"/>
              </a:rPr>
              <a:t>not</a:t>
            </a:r>
            <a:r>
              <a:rPr lang="en-US" sz="3600" dirty="0" smtClean="0">
                <a:latin typeface="Optima"/>
                <a:cs typeface="Optima"/>
              </a:rPr>
              <a:t> </a:t>
            </a:r>
            <a:r>
              <a:rPr lang="en-US" sz="3600" dirty="0">
                <a:latin typeface="Optima"/>
                <a:cs typeface="Optima"/>
              </a:rPr>
              <a:t>more followers</a:t>
            </a:r>
            <a:r>
              <a:rPr lang="en-US" sz="3600" dirty="0" smtClean="0">
                <a:latin typeface="Optima"/>
                <a:cs typeface="Optima"/>
              </a:rPr>
              <a:t>.”</a:t>
            </a:r>
          </a:p>
          <a:p>
            <a:pPr algn="ctr">
              <a:tabLst>
                <a:tab pos="6915150" algn="l"/>
              </a:tabLst>
            </a:pPr>
            <a:r>
              <a:rPr lang="en-US" sz="3600" dirty="0">
                <a:latin typeface="Optima"/>
                <a:cs typeface="Optima"/>
              </a:rPr>
              <a:t>	</a:t>
            </a:r>
            <a:r>
              <a:rPr lang="en-US" sz="3600" dirty="0" smtClean="0">
                <a:latin typeface="Optima"/>
                <a:cs typeface="Optima"/>
              </a:rPr>
              <a:t>	</a:t>
            </a:r>
            <a:r>
              <a:rPr lang="en-US" sz="2800" dirty="0" smtClean="0">
                <a:latin typeface="Optima"/>
                <a:cs typeface="Optima"/>
              </a:rPr>
              <a:t>Ralph Nader</a:t>
            </a:r>
            <a:endParaRPr lang="en-US" sz="2800" dirty="0"/>
          </a:p>
        </p:txBody>
      </p:sp>
    </p:spTree>
    <p:extLst>
      <p:ext uri="{BB962C8B-B14F-4D97-AF65-F5344CB8AC3E}">
        <p14:creationId xmlns:p14="http://schemas.microsoft.com/office/powerpoint/2010/main" xmlns="" val="2315614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19580" y="694945"/>
            <a:ext cx="7056051" cy="5094014"/>
            <a:chOff x="1589375" y="1496490"/>
            <a:chExt cx="6900818" cy="4938760"/>
          </a:xfrm>
        </p:grpSpPr>
        <p:sp>
          <p:nvSpPr>
            <p:cNvPr id="10" name="Rectangle 9"/>
            <p:cNvSpPr/>
            <p:nvPr/>
          </p:nvSpPr>
          <p:spPr>
            <a:xfrm>
              <a:off x="2337316" y="2356770"/>
              <a:ext cx="5404935" cy="95964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a:off x="1589375" y="1496490"/>
              <a:ext cx="6900818" cy="4938760"/>
            </a:xfrm>
            <a:prstGeom prst="triangle">
              <a:avLst>
                <a:gd name="adj" fmla="val 49788"/>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Oval 6"/>
          <p:cNvSpPr/>
          <p:nvPr/>
        </p:nvSpPr>
        <p:spPr>
          <a:xfrm>
            <a:off x="430661" y="694945"/>
            <a:ext cx="9233889" cy="6177699"/>
          </a:xfrm>
          <a:prstGeom prst="ellipse">
            <a:avLst/>
          </a:prstGeom>
          <a:solidFill>
            <a:schemeClr val="accent4">
              <a:lumMod val="75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6610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256"/>
            <a:ext cx="10058400" cy="4331722"/>
          </a:xfrm>
        </p:spPr>
        <p:txBody>
          <a:bodyPr>
            <a:normAutofit/>
          </a:bodyPr>
          <a:lstStyle/>
          <a:p>
            <a:r>
              <a:rPr lang="en-US" sz="6600" dirty="0" smtClean="0"/>
              <a:t>How do clubs develop </a:t>
            </a:r>
            <a:br>
              <a:rPr lang="en-US" sz="6600" dirty="0" smtClean="0"/>
            </a:br>
            <a:r>
              <a:rPr lang="en-US" sz="6600" dirty="0" smtClean="0"/>
              <a:t>a TEAM of leaders?</a:t>
            </a:r>
            <a:endParaRPr lang="en-US" sz="6600" dirty="0"/>
          </a:p>
        </p:txBody>
      </p:sp>
      <p:sp>
        <p:nvSpPr>
          <p:cNvPr id="3" name="TextBox 2"/>
          <p:cNvSpPr txBox="1"/>
          <p:nvPr/>
        </p:nvSpPr>
        <p:spPr>
          <a:xfrm>
            <a:off x="2885234" y="4642978"/>
            <a:ext cx="4278917" cy="1569660"/>
          </a:xfrm>
          <a:prstGeom prst="rect">
            <a:avLst/>
          </a:prstGeom>
          <a:noFill/>
        </p:spPr>
        <p:txBody>
          <a:bodyPr wrap="none" rtlCol="0">
            <a:spAutoFit/>
          </a:bodyPr>
          <a:lstStyle/>
          <a:p>
            <a:r>
              <a:rPr lang="en-US" sz="9600" dirty="0" smtClean="0">
                <a:solidFill>
                  <a:srgbClr val="FF0000"/>
                </a:solidFill>
                <a:latin typeface="Optima"/>
                <a:cs typeface="Optima"/>
              </a:rPr>
              <a:t>Retreat</a:t>
            </a:r>
            <a:r>
              <a:rPr lang="en-US" sz="9600" dirty="0" smtClean="0">
                <a:solidFill>
                  <a:srgbClr val="FF0000"/>
                </a:solidFill>
              </a:rPr>
              <a:t>!</a:t>
            </a:r>
            <a:endParaRPr lang="en-US" sz="9600" dirty="0">
              <a:solidFill>
                <a:srgbClr val="FF0000"/>
              </a:solidFill>
            </a:endParaRPr>
          </a:p>
        </p:txBody>
      </p:sp>
    </p:spTree>
    <p:extLst>
      <p:ext uri="{BB962C8B-B14F-4D97-AF65-F5344CB8AC3E}">
        <p14:creationId xmlns:p14="http://schemas.microsoft.com/office/powerpoint/2010/main" xmlns="" val="133462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256"/>
            <a:ext cx="10058400" cy="1295400"/>
          </a:xfrm>
        </p:spPr>
        <p:txBody>
          <a:bodyPr>
            <a:normAutofit fontScale="90000"/>
          </a:bodyPr>
          <a:lstStyle/>
          <a:p>
            <a:r>
              <a:rPr lang="en-US" dirty="0" smtClean="0">
                <a:latin typeface="Optima"/>
                <a:cs typeface="Optima"/>
              </a:rPr>
              <a:t>Requirements for a Successful Retreat</a:t>
            </a:r>
            <a:endParaRPr lang="en-US" dirty="0">
              <a:latin typeface="Optima"/>
              <a:cs typeface="Optima"/>
            </a:endParaRPr>
          </a:p>
        </p:txBody>
      </p:sp>
      <p:sp>
        <p:nvSpPr>
          <p:cNvPr id="3" name="Content Placeholder 2"/>
          <p:cNvSpPr>
            <a:spLocks noGrp="1"/>
          </p:cNvSpPr>
          <p:nvPr>
            <p:ph idx="1"/>
          </p:nvPr>
        </p:nvSpPr>
        <p:spPr>
          <a:xfrm>
            <a:off x="502920" y="1813560"/>
            <a:ext cx="9052560" cy="5806885"/>
          </a:xfrm>
        </p:spPr>
        <p:txBody>
          <a:bodyPr>
            <a:normAutofit/>
          </a:bodyPr>
          <a:lstStyle/>
          <a:p>
            <a:pPr>
              <a:spcBef>
                <a:spcPts val="2064"/>
              </a:spcBef>
            </a:pPr>
            <a:r>
              <a:rPr lang="en-US" dirty="0" smtClean="0">
                <a:latin typeface="Optima"/>
                <a:cs typeface="Optima"/>
              </a:rPr>
              <a:t>Location — get away from the routine</a:t>
            </a:r>
          </a:p>
          <a:p>
            <a:pPr>
              <a:spcBef>
                <a:spcPts val="2064"/>
              </a:spcBef>
            </a:pPr>
            <a:r>
              <a:rPr lang="en-US" dirty="0" smtClean="0">
                <a:latin typeface="Optima"/>
                <a:cs typeface="Optima"/>
              </a:rPr>
              <a:t>Good </a:t>
            </a:r>
            <a:r>
              <a:rPr lang="en-US" dirty="0">
                <a:latin typeface="Optima"/>
                <a:cs typeface="Optima"/>
              </a:rPr>
              <a:t>working conditions</a:t>
            </a:r>
          </a:p>
          <a:p>
            <a:pPr lvl="1">
              <a:spcBef>
                <a:spcPts val="2064"/>
              </a:spcBef>
            </a:pPr>
            <a:r>
              <a:rPr lang="en-US" dirty="0">
                <a:latin typeface="Optima"/>
                <a:cs typeface="Optima"/>
              </a:rPr>
              <a:t> Without interruption </a:t>
            </a:r>
          </a:p>
          <a:p>
            <a:pPr lvl="1">
              <a:spcBef>
                <a:spcPts val="2064"/>
              </a:spcBef>
            </a:pPr>
            <a:r>
              <a:rPr lang="en-US" dirty="0">
                <a:latin typeface="Optima"/>
                <a:cs typeface="Optima"/>
              </a:rPr>
              <a:t> Comfortable space for a </a:t>
            </a:r>
            <a:r>
              <a:rPr lang="en-US" dirty="0" smtClean="0">
                <a:latin typeface="Optima"/>
                <a:cs typeface="Optima"/>
              </a:rPr>
              <a:t>group</a:t>
            </a:r>
            <a:endParaRPr lang="en-US" sz="3600" dirty="0" smtClean="0">
              <a:latin typeface="Optima"/>
              <a:cs typeface="Optima"/>
            </a:endParaRPr>
          </a:p>
          <a:p>
            <a:pPr marL="382059" lvl="1" indent="-382059">
              <a:spcBef>
                <a:spcPts val="2064"/>
              </a:spcBef>
              <a:buFont typeface="Arial" pitchFamily="34" charset="0"/>
              <a:buChar char="•"/>
            </a:pPr>
            <a:r>
              <a:rPr lang="en-US" sz="3600" dirty="0" smtClean="0">
                <a:latin typeface="Optima"/>
                <a:cs typeface="Optima"/>
              </a:rPr>
              <a:t>Opportunities for Play!</a:t>
            </a:r>
          </a:p>
          <a:p>
            <a:pPr marL="382059" lvl="1" indent="-382059">
              <a:spcBef>
                <a:spcPts val="2064"/>
              </a:spcBef>
              <a:buFont typeface="Arial" pitchFamily="34" charset="0"/>
              <a:buChar char="•"/>
            </a:pPr>
            <a:r>
              <a:rPr lang="en-US" sz="3600" dirty="0" smtClean="0"/>
              <a:t>Simplified </a:t>
            </a:r>
            <a:r>
              <a:rPr lang="en-US" sz="3600" dirty="0"/>
              <a:t>food (cater or make ahead</a:t>
            </a:r>
            <a:r>
              <a:rPr lang="en-US" sz="3600" dirty="0" smtClean="0"/>
              <a:t>)</a:t>
            </a:r>
          </a:p>
          <a:p>
            <a:pPr marL="382059" lvl="1" indent="-382059">
              <a:spcBef>
                <a:spcPts val="2064"/>
              </a:spcBef>
              <a:buFont typeface="Arial" pitchFamily="34" charset="0"/>
              <a:buChar char="•"/>
            </a:pPr>
            <a:r>
              <a:rPr lang="en-US" sz="3600" dirty="0" smtClean="0"/>
              <a:t>A clear agenda and goals</a:t>
            </a:r>
            <a:endParaRPr lang="en-US" sz="3600" dirty="0"/>
          </a:p>
          <a:p>
            <a:pPr marL="382059" lvl="1" indent="-382059">
              <a:spcBef>
                <a:spcPts val="2064"/>
              </a:spcBef>
              <a:buFont typeface="Arial" pitchFamily="34" charset="0"/>
              <a:buChar char="•"/>
            </a:pPr>
            <a:endParaRPr lang="en-US" sz="3600" dirty="0" smtClean="0">
              <a:latin typeface="Optima"/>
              <a:cs typeface="Optima"/>
            </a:endParaRPr>
          </a:p>
        </p:txBody>
      </p:sp>
    </p:spTree>
    <p:extLst>
      <p:ext uri="{BB962C8B-B14F-4D97-AF65-F5344CB8AC3E}">
        <p14:creationId xmlns:p14="http://schemas.microsoft.com/office/powerpoint/2010/main" xmlns="" val="291933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1_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0024" y="486322"/>
            <a:ext cx="9139733" cy="5761939"/>
          </a:xfrm>
          <a:prstGeom prst="rect">
            <a:avLst/>
          </a:prstGeom>
        </p:spPr>
      </p:pic>
      <p:sp>
        <p:nvSpPr>
          <p:cNvPr id="5" name="TextBox 4"/>
          <p:cNvSpPr txBox="1"/>
          <p:nvPr/>
        </p:nvSpPr>
        <p:spPr>
          <a:xfrm>
            <a:off x="0" y="6359729"/>
            <a:ext cx="10058400" cy="1077218"/>
          </a:xfrm>
          <a:prstGeom prst="rect">
            <a:avLst/>
          </a:prstGeom>
          <a:noFill/>
        </p:spPr>
        <p:txBody>
          <a:bodyPr wrap="square" rtlCol="0">
            <a:spAutoFit/>
          </a:bodyPr>
          <a:lstStyle/>
          <a:p>
            <a:pPr algn="ctr"/>
            <a:r>
              <a:rPr lang="en-US" sz="3200" dirty="0" smtClean="0">
                <a:latin typeface="Optima"/>
                <a:cs typeface="Optima"/>
              </a:rPr>
              <a:t>Northern Illinois Board Retreat</a:t>
            </a:r>
          </a:p>
          <a:p>
            <a:pPr algn="ctr"/>
            <a:r>
              <a:rPr lang="en-US" sz="3200" dirty="0">
                <a:latin typeface="Optima"/>
                <a:cs typeface="Optima"/>
              </a:rPr>
              <a:t>a</a:t>
            </a:r>
            <a:r>
              <a:rPr lang="en-US" sz="3200" dirty="0" smtClean="0">
                <a:latin typeface="Optima"/>
                <a:cs typeface="Optima"/>
              </a:rPr>
              <a:t>t a member’s Wisconsin cottage, 2009</a:t>
            </a:r>
            <a:endParaRPr lang="en-US" sz="3200" dirty="0">
              <a:latin typeface="Optima"/>
              <a:cs typeface="Optima"/>
            </a:endParaRPr>
          </a:p>
        </p:txBody>
      </p:sp>
    </p:spTree>
    <p:extLst>
      <p:ext uri="{BB962C8B-B14F-4D97-AF65-F5344CB8AC3E}">
        <p14:creationId xmlns:p14="http://schemas.microsoft.com/office/powerpoint/2010/main" xmlns="" val="1391488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_037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1294" y="257699"/>
            <a:ext cx="2905967" cy="4917831"/>
          </a:xfrm>
          <a:prstGeom prst="rect">
            <a:avLst/>
          </a:prstGeom>
        </p:spPr>
      </p:pic>
      <p:pic>
        <p:nvPicPr>
          <p:cNvPr id="6" name="Picture 5" descr="DSC_037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11419" y="257699"/>
            <a:ext cx="3361701" cy="5209211"/>
          </a:xfrm>
          <a:prstGeom prst="rect">
            <a:avLst/>
          </a:prstGeom>
        </p:spPr>
      </p:pic>
      <p:pic>
        <p:nvPicPr>
          <p:cNvPr id="4" name="Picture 3" descr="DSC_0369_2.JPG"/>
          <p:cNvPicPr>
            <a:picLocks noChangeAspect="1"/>
          </p:cNvPicPr>
          <p:nvPr/>
        </p:nvPicPr>
        <p:blipFill rotWithShape="1">
          <a:blip r:embed="rId4" cstate="print">
            <a:extLst>
              <a:ext uri="{28A0092B-C50C-407E-A947-70E740481C1C}">
                <a14:useLocalDpi xmlns:a14="http://schemas.microsoft.com/office/drawing/2010/main" xmlns="" val="0"/>
              </a:ext>
            </a:extLst>
          </a:blip>
          <a:srcRect t="7836"/>
          <a:stretch/>
        </p:blipFill>
        <p:spPr>
          <a:xfrm>
            <a:off x="2245425" y="3535723"/>
            <a:ext cx="5337486" cy="3975282"/>
          </a:xfrm>
          <a:prstGeom prst="rect">
            <a:avLst/>
          </a:prstGeom>
        </p:spPr>
      </p:pic>
      <p:sp>
        <p:nvSpPr>
          <p:cNvPr id="3" name="TextBox 2"/>
          <p:cNvSpPr txBox="1"/>
          <p:nvPr/>
        </p:nvSpPr>
        <p:spPr>
          <a:xfrm>
            <a:off x="3717719" y="979828"/>
            <a:ext cx="2282468" cy="584776"/>
          </a:xfrm>
          <a:prstGeom prst="rect">
            <a:avLst/>
          </a:prstGeom>
          <a:noFill/>
        </p:spPr>
        <p:txBody>
          <a:bodyPr wrap="none" rtlCol="0">
            <a:spAutoFit/>
          </a:bodyPr>
          <a:lstStyle/>
          <a:p>
            <a:pPr algn="ctr"/>
            <a:r>
              <a:rPr lang="en-US" sz="3200" dirty="0" smtClean="0">
                <a:latin typeface="Optima"/>
                <a:cs typeface="Optima"/>
              </a:rPr>
              <a:t>We Worked</a:t>
            </a:r>
            <a:endParaRPr lang="en-US" sz="3200" dirty="0">
              <a:latin typeface="Optima"/>
              <a:cs typeface="Optima"/>
            </a:endParaRPr>
          </a:p>
        </p:txBody>
      </p:sp>
    </p:spTree>
    <p:extLst>
      <p:ext uri="{BB962C8B-B14F-4D97-AF65-F5344CB8AC3E}">
        <p14:creationId xmlns:p14="http://schemas.microsoft.com/office/powerpoint/2010/main" xmlns="" val="1619848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74.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62116" y="269614"/>
            <a:ext cx="6941051" cy="6765126"/>
          </a:xfrm>
          <a:prstGeom prst="rect">
            <a:avLst/>
          </a:prstGeom>
        </p:spPr>
      </p:pic>
      <p:sp>
        <p:nvSpPr>
          <p:cNvPr id="7" name="TextBox 6"/>
          <p:cNvSpPr txBox="1"/>
          <p:nvPr/>
        </p:nvSpPr>
        <p:spPr>
          <a:xfrm>
            <a:off x="3996507" y="7034740"/>
            <a:ext cx="2065386" cy="584776"/>
          </a:xfrm>
          <a:prstGeom prst="rect">
            <a:avLst/>
          </a:prstGeom>
          <a:noFill/>
        </p:spPr>
        <p:txBody>
          <a:bodyPr wrap="none" rtlCol="0">
            <a:spAutoFit/>
          </a:bodyPr>
          <a:lstStyle/>
          <a:p>
            <a:pPr algn="ctr"/>
            <a:r>
              <a:rPr lang="en-US" sz="3200" dirty="0" smtClean="0">
                <a:latin typeface="Optima"/>
                <a:cs typeface="Optima"/>
              </a:rPr>
              <a:t>We Played</a:t>
            </a:r>
            <a:endParaRPr lang="en-US" sz="3200" dirty="0">
              <a:latin typeface="Optima"/>
              <a:cs typeface="Optima"/>
            </a:endParaRPr>
          </a:p>
        </p:txBody>
      </p:sp>
    </p:spTree>
    <p:extLst>
      <p:ext uri="{BB962C8B-B14F-4D97-AF65-F5344CB8AC3E}">
        <p14:creationId xmlns:p14="http://schemas.microsoft.com/office/powerpoint/2010/main" xmlns="" val="141181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_037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5345" y="235370"/>
            <a:ext cx="9027513" cy="6372781"/>
          </a:xfrm>
          <a:prstGeom prst="rect">
            <a:avLst/>
          </a:prstGeom>
        </p:spPr>
      </p:pic>
      <p:sp>
        <p:nvSpPr>
          <p:cNvPr id="2" name="TextBox 1"/>
          <p:cNvSpPr txBox="1"/>
          <p:nvPr/>
        </p:nvSpPr>
        <p:spPr>
          <a:xfrm>
            <a:off x="2925366" y="6757534"/>
            <a:ext cx="4198466" cy="584776"/>
          </a:xfrm>
          <a:prstGeom prst="rect">
            <a:avLst/>
          </a:prstGeom>
          <a:noFill/>
        </p:spPr>
        <p:txBody>
          <a:bodyPr wrap="none" rtlCol="0">
            <a:spAutoFit/>
          </a:bodyPr>
          <a:lstStyle/>
          <a:p>
            <a:r>
              <a:rPr lang="en-US" sz="3200" dirty="0" smtClean="0">
                <a:latin typeface="Optima"/>
                <a:cs typeface="Optima"/>
              </a:rPr>
              <a:t>And we met our goals!</a:t>
            </a:r>
            <a:endParaRPr lang="en-US" sz="3200" dirty="0">
              <a:latin typeface="Optima"/>
              <a:cs typeface="Optima"/>
            </a:endParaRPr>
          </a:p>
        </p:txBody>
      </p:sp>
    </p:spTree>
    <p:extLst>
      <p:ext uri="{BB962C8B-B14F-4D97-AF65-F5344CB8AC3E}">
        <p14:creationId xmlns:p14="http://schemas.microsoft.com/office/powerpoint/2010/main" xmlns="" val="4149041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3755049"/>
          </a:xfrm>
        </p:spPr>
        <p:txBody>
          <a:bodyPr>
            <a:normAutofit/>
          </a:bodyPr>
          <a:lstStyle/>
          <a:p>
            <a:r>
              <a:rPr lang="en-US" sz="6000" cap="small" dirty="0" smtClean="0">
                <a:solidFill>
                  <a:srgbClr val="FF0000"/>
                </a:solidFill>
                <a:latin typeface="Optima"/>
                <a:cs typeface="Optima"/>
              </a:rPr>
              <a:t>Essential</a:t>
            </a:r>
            <a:r>
              <a:rPr lang="en-US" dirty="0" smtClean="0">
                <a:solidFill>
                  <a:srgbClr val="FF0000"/>
                </a:solidFill>
                <a:latin typeface="Optima"/>
                <a:cs typeface="Optima"/>
              </a:rPr>
              <a:t>:</a:t>
            </a:r>
            <a:r>
              <a:rPr lang="en-US" dirty="0" smtClean="0">
                <a:latin typeface="Optima"/>
                <a:cs typeface="Optima"/>
              </a:rPr>
              <a:t/>
            </a:r>
            <a:br>
              <a:rPr lang="en-US" dirty="0" smtClean="0">
                <a:latin typeface="Optima"/>
                <a:cs typeface="Optima"/>
              </a:rPr>
            </a:br>
            <a:r>
              <a:rPr lang="en-US" sz="5400" dirty="0" smtClean="0">
                <a:latin typeface="Optima"/>
                <a:cs typeface="Optima"/>
              </a:rPr>
              <a:t>ALL Board Members attend.</a:t>
            </a:r>
            <a:endParaRPr lang="en-US" sz="5400" dirty="0">
              <a:latin typeface="Optima"/>
              <a:cs typeface="Optima"/>
            </a:endParaRPr>
          </a:p>
        </p:txBody>
      </p:sp>
      <p:sp>
        <p:nvSpPr>
          <p:cNvPr id="3" name="Rectangle 2"/>
          <p:cNvSpPr/>
          <p:nvPr/>
        </p:nvSpPr>
        <p:spPr>
          <a:xfrm>
            <a:off x="0" y="4022618"/>
            <a:ext cx="10058400" cy="2677656"/>
          </a:xfrm>
          <a:prstGeom prst="rect">
            <a:avLst/>
          </a:prstGeom>
        </p:spPr>
        <p:txBody>
          <a:bodyPr wrap="square">
            <a:spAutoFit/>
          </a:bodyPr>
          <a:lstStyle/>
          <a:p>
            <a:pPr algn="ctr"/>
            <a:r>
              <a:rPr lang="en-US" sz="6000" cap="small" dirty="0">
                <a:solidFill>
                  <a:srgbClr val="FF0000"/>
                </a:solidFill>
                <a:latin typeface="Optima"/>
                <a:cs typeface="Optima"/>
              </a:rPr>
              <a:t>Also</a:t>
            </a:r>
            <a:r>
              <a:rPr lang="en-US" sz="6000" dirty="0">
                <a:solidFill>
                  <a:srgbClr val="FF0000"/>
                </a:solidFill>
                <a:latin typeface="Optima"/>
                <a:cs typeface="Optima"/>
              </a:rPr>
              <a:t>:</a:t>
            </a:r>
            <a:br>
              <a:rPr lang="en-US" sz="6000" dirty="0">
                <a:solidFill>
                  <a:srgbClr val="FF0000"/>
                </a:solidFill>
                <a:latin typeface="Optima"/>
                <a:cs typeface="Optima"/>
              </a:rPr>
            </a:br>
            <a:r>
              <a:rPr lang="en-US" sz="5400" dirty="0">
                <a:latin typeface="Optima"/>
                <a:cs typeface="Optima"/>
              </a:rPr>
              <a:t>Invite new, younger members </a:t>
            </a:r>
            <a:endParaRPr lang="en-US" sz="5400" dirty="0" smtClean="0">
              <a:latin typeface="Optima"/>
              <a:cs typeface="Optima"/>
            </a:endParaRPr>
          </a:p>
          <a:p>
            <a:pPr algn="ctr"/>
            <a:r>
              <a:rPr lang="en-US" sz="5400" dirty="0" smtClean="0">
                <a:latin typeface="Optima"/>
                <a:cs typeface="Optima"/>
              </a:rPr>
              <a:t>not </a:t>
            </a:r>
            <a:r>
              <a:rPr lang="en-US" sz="5400" dirty="0">
                <a:latin typeface="Optima"/>
                <a:cs typeface="Optima"/>
              </a:rPr>
              <a:t>yet on the Board.</a:t>
            </a:r>
          </a:p>
        </p:txBody>
      </p:sp>
    </p:spTree>
    <p:extLst>
      <p:ext uri="{BB962C8B-B14F-4D97-AF65-F5344CB8AC3E}">
        <p14:creationId xmlns:p14="http://schemas.microsoft.com/office/powerpoint/2010/main" xmlns="" val="16891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9074"/>
            <a:ext cx="10058400" cy="4462760"/>
          </a:xfrm>
          <a:prstGeom prst="rect">
            <a:avLst/>
          </a:prstGeom>
          <a:noFill/>
        </p:spPr>
        <p:txBody>
          <a:bodyPr wrap="square" rtlCol="0">
            <a:spAutoFit/>
          </a:bodyPr>
          <a:lstStyle/>
          <a:p>
            <a:pPr algn="ctr"/>
            <a:r>
              <a:rPr lang="en-US" sz="4800" dirty="0" smtClean="0">
                <a:latin typeface="Optima"/>
                <a:cs typeface="Optima"/>
              </a:rPr>
              <a:t>Include team building activities </a:t>
            </a:r>
          </a:p>
          <a:p>
            <a:pPr algn="ctr"/>
            <a:r>
              <a:rPr lang="en-US" sz="4800" dirty="0" smtClean="0">
                <a:latin typeface="Optima"/>
                <a:cs typeface="Optima"/>
              </a:rPr>
              <a:t>before beginning club business.</a:t>
            </a:r>
          </a:p>
          <a:p>
            <a:pPr algn="ctr"/>
            <a:endParaRPr lang="en-US" sz="4800" dirty="0">
              <a:latin typeface="Optima"/>
              <a:cs typeface="Optima"/>
            </a:endParaRPr>
          </a:p>
          <a:p>
            <a:pPr algn="ctr"/>
            <a:r>
              <a:rPr lang="en-US" sz="4800" dirty="0" smtClean="0">
                <a:latin typeface="Optima"/>
                <a:cs typeface="Optima"/>
              </a:rPr>
              <a:t>  </a:t>
            </a:r>
          </a:p>
          <a:p>
            <a:pPr algn="ctr"/>
            <a:r>
              <a:rPr lang="en-US" sz="4800" dirty="0" smtClean="0">
                <a:latin typeface="Optima"/>
                <a:cs typeface="Optima"/>
              </a:rPr>
              <a:t>For example:</a:t>
            </a:r>
          </a:p>
          <a:p>
            <a:pPr algn="ctr"/>
            <a:endParaRPr lang="en-US" sz="4400" dirty="0" smtClean="0">
              <a:latin typeface="Optima"/>
              <a:cs typeface="Optima"/>
            </a:endParaRPr>
          </a:p>
        </p:txBody>
      </p:sp>
    </p:spTree>
    <p:extLst>
      <p:ext uri="{BB962C8B-B14F-4D97-AF65-F5344CB8AC3E}">
        <p14:creationId xmlns:p14="http://schemas.microsoft.com/office/powerpoint/2010/main" xmlns="" val="2530147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1510"/>
            <a:ext cx="10058400" cy="1446550"/>
          </a:xfrm>
          <a:prstGeom prst="rect">
            <a:avLst/>
          </a:prstGeom>
          <a:noFill/>
        </p:spPr>
        <p:txBody>
          <a:bodyPr wrap="square" rtlCol="0">
            <a:spAutoFit/>
          </a:bodyPr>
          <a:lstStyle/>
          <a:p>
            <a:pPr algn="ctr"/>
            <a:r>
              <a:rPr lang="en-US" sz="4400" dirty="0" smtClean="0">
                <a:latin typeface="Optima"/>
                <a:cs typeface="Optima"/>
              </a:rPr>
              <a:t>In teams</a:t>
            </a:r>
          </a:p>
          <a:p>
            <a:pPr algn="ctr"/>
            <a:r>
              <a:rPr lang="en-US" sz="4400" dirty="0">
                <a:latin typeface="Optima"/>
                <a:cs typeface="Optima"/>
              </a:rPr>
              <a:t>d</a:t>
            </a:r>
            <a:r>
              <a:rPr lang="en-US" sz="4400" dirty="0" smtClean="0">
                <a:latin typeface="Optima"/>
                <a:cs typeface="Optima"/>
              </a:rPr>
              <a:t>raw a coat of arms for your club</a:t>
            </a:r>
          </a:p>
        </p:txBody>
      </p:sp>
      <p:pic>
        <p:nvPicPr>
          <p:cNvPr id="4" name="Picture 3" descr="images.png"/>
          <p:cNvPicPr>
            <a:picLocks noChangeAspect="1"/>
          </p:cNvPicPr>
          <p:nvPr/>
        </p:nvPicPr>
        <p:blipFill rotWithShape="1">
          <a:blip r:embed="rId2" cstate="print">
            <a:extLst>
              <a:ext uri="{28A0092B-C50C-407E-A947-70E740481C1C}">
                <a14:useLocalDpi xmlns:a14="http://schemas.microsoft.com/office/drawing/2010/main" xmlns="" val="0"/>
              </a:ext>
            </a:extLst>
          </a:blip>
          <a:srcRect l="6699" t="6451" r="7702" b="8898"/>
          <a:stretch/>
        </p:blipFill>
        <p:spPr>
          <a:xfrm>
            <a:off x="2273769" y="1893994"/>
            <a:ext cx="5510862" cy="5270265"/>
          </a:xfrm>
          <a:prstGeom prst="rect">
            <a:avLst/>
          </a:prstGeom>
        </p:spPr>
      </p:pic>
      <p:sp>
        <p:nvSpPr>
          <p:cNvPr id="3" name="TextBox 2"/>
          <p:cNvSpPr txBox="1"/>
          <p:nvPr/>
        </p:nvSpPr>
        <p:spPr>
          <a:xfrm>
            <a:off x="3445870" y="3413294"/>
            <a:ext cx="1310869" cy="707886"/>
          </a:xfrm>
          <a:prstGeom prst="rect">
            <a:avLst/>
          </a:prstGeom>
          <a:noFill/>
        </p:spPr>
        <p:txBody>
          <a:bodyPr wrap="none" rtlCol="0">
            <a:spAutoFit/>
          </a:bodyPr>
          <a:lstStyle/>
          <a:p>
            <a:pPr algn="ctr"/>
            <a:r>
              <a:rPr lang="en-US" dirty="0" smtClean="0">
                <a:solidFill>
                  <a:srgbClr val="000000"/>
                </a:solidFill>
                <a:latin typeface="Optima"/>
                <a:cs typeface="Optima"/>
              </a:rPr>
              <a:t>Club </a:t>
            </a:r>
          </a:p>
          <a:p>
            <a:pPr algn="ctr"/>
            <a:r>
              <a:rPr lang="en-US" dirty="0" smtClean="0">
                <a:solidFill>
                  <a:srgbClr val="000000"/>
                </a:solidFill>
                <a:latin typeface="Optima"/>
                <a:cs typeface="Optima"/>
              </a:rPr>
              <a:t>Highlights</a:t>
            </a:r>
            <a:endParaRPr lang="en-US" dirty="0">
              <a:solidFill>
                <a:srgbClr val="000000"/>
              </a:solidFill>
              <a:latin typeface="Optima"/>
              <a:cs typeface="Optima"/>
            </a:endParaRPr>
          </a:p>
        </p:txBody>
      </p:sp>
      <p:sp>
        <p:nvSpPr>
          <p:cNvPr id="7" name="TextBox 6"/>
          <p:cNvSpPr txBox="1"/>
          <p:nvPr/>
        </p:nvSpPr>
        <p:spPr>
          <a:xfrm>
            <a:off x="3639160" y="4313651"/>
            <a:ext cx="911784" cy="707886"/>
          </a:xfrm>
          <a:prstGeom prst="rect">
            <a:avLst/>
          </a:prstGeom>
          <a:noFill/>
        </p:spPr>
        <p:txBody>
          <a:bodyPr wrap="none" rtlCol="0">
            <a:spAutoFit/>
          </a:bodyPr>
          <a:lstStyle/>
          <a:p>
            <a:pPr algn="ctr"/>
            <a:r>
              <a:rPr lang="en-US" dirty="0" smtClean="0">
                <a:solidFill>
                  <a:srgbClr val="000000"/>
                </a:solidFill>
                <a:latin typeface="Optima"/>
                <a:cs typeface="Optima"/>
              </a:rPr>
              <a:t>Club </a:t>
            </a:r>
          </a:p>
          <a:p>
            <a:pPr algn="ctr"/>
            <a:r>
              <a:rPr lang="en-US" dirty="0" smtClean="0">
                <a:solidFill>
                  <a:srgbClr val="000000"/>
                </a:solidFill>
                <a:latin typeface="Optima"/>
                <a:cs typeface="Optima"/>
              </a:rPr>
              <a:t>Values</a:t>
            </a:r>
            <a:endParaRPr lang="en-US" dirty="0">
              <a:solidFill>
                <a:srgbClr val="000000"/>
              </a:solidFill>
              <a:latin typeface="Optima"/>
              <a:cs typeface="Optima"/>
            </a:endParaRPr>
          </a:p>
        </p:txBody>
      </p:sp>
      <p:sp>
        <p:nvSpPr>
          <p:cNvPr id="8" name="TextBox 7"/>
          <p:cNvSpPr txBox="1"/>
          <p:nvPr/>
        </p:nvSpPr>
        <p:spPr>
          <a:xfrm>
            <a:off x="3247240" y="5139372"/>
            <a:ext cx="3727947" cy="400110"/>
          </a:xfrm>
          <a:prstGeom prst="rect">
            <a:avLst/>
          </a:prstGeom>
          <a:noFill/>
        </p:spPr>
        <p:txBody>
          <a:bodyPr wrap="square" rtlCol="0">
            <a:spAutoFit/>
          </a:bodyPr>
          <a:lstStyle/>
          <a:p>
            <a:pPr algn="ctr"/>
            <a:r>
              <a:rPr lang="en-US" dirty="0" smtClean="0">
                <a:solidFill>
                  <a:schemeClr val="bg1"/>
                </a:solidFill>
                <a:latin typeface="Optima"/>
                <a:cs typeface="Optima"/>
              </a:rPr>
              <a:t>Club Accomplishments</a:t>
            </a:r>
            <a:endParaRPr lang="en-US" dirty="0">
              <a:solidFill>
                <a:schemeClr val="bg1"/>
              </a:solidFill>
              <a:latin typeface="Optima"/>
              <a:cs typeface="Optima"/>
            </a:endParaRPr>
          </a:p>
        </p:txBody>
      </p:sp>
      <p:sp>
        <p:nvSpPr>
          <p:cNvPr id="9" name="TextBox 8"/>
          <p:cNvSpPr txBox="1"/>
          <p:nvPr/>
        </p:nvSpPr>
        <p:spPr>
          <a:xfrm>
            <a:off x="4668009" y="6521390"/>
            <a:ext cx="837138" cy="400110"/>
          </a:xfrm>
          <a:prstGeom prst="rect">
            <a:avLst/>
          </a:prstGeom>
          <a:noFill/>
        </p:spPr>
        <p:txBody>
          <a:bodyPr wrap="none" rtlCol="0">
            <a:spAutoFit/>
          </a:bodyPr>
          <a:lstStyle/>
          <a:p>
            <a:r>
              <a:rPr lang="en-US" dirty="0" smtClean="0">
                <a:solidFill>
                  <a:srgbClr val="000000"/>
                </a:solidFill>
              </a:rPr>
              <a:t>Motto</a:t>
            </a:r>
            <a:endParaRPr lang="en-US" dirty="0">
              <a:solidFill>
                <a:srgbClr val="000000"/>
              </a:solidFill>
            </a:endParaRPr>
          </a:p>
        </p:txBody>
      </p:sp>
    </p:spTree>
    <p:extLst>
      <p:ext uri="{BB962C8B-B14F-4D97-AF65-F5344CB8AC3E}">
        <p14:creationId xmlns:p14="http://schemas.microsoft.com/office/powerpoint/2010/main" xmlns="" val="3354768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96635" y="57574"/>
            <a:ext cx="9861181" cy="7588165"/>
            <a:chOff x="0" y="0"/>
            <a:chExt cx="9672320" cy="6807200"/>
          </a:xfrm>
        </p:grpSpPr>
        <p:sp>
          <p:nvSpPr>
            <p:cNvPr id="37" name="Oval 36"/>
            <p:cNvSpPr>
              <a:spLocks/>
            </p:cNvSpPr>
            <p:nvPr/>
          </p:nvSpPr>
          <p:spPr>
            <a:xfrm>
              <a:off x="3561080" y="1316355"/>
              <a:ext cx="2560241" cy="4164109"/>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700" b="1" dirty="0">
                  <a:ln>
                    <a:solidFill>
                      <a:schemeClr val="tx1"/>
                    </a:solidFill>
                  </a:ln>
                  <a:solidFill>
                    <a:schemeClr val="tx1"/>
                  </a:solidFill>
                  <a:latin typeface="Optima"/>
                  <a:ea typeface="ＭＳ 明朝"/>
                  <a:cs typeface="Optima"/>
                </a:rPr>
                <a:t>A Friendship Force Campaign for New Club Members </a:t>
              </a:r>
              <a:endParaRPr lang="en-US" sz="1300" dirty="0">
                <a:ln>
                  <a:solidFill>
                    <a:schemeClr val="tx1"/>
                  </a:solidFill>
                </a:ln>
                <a:solidFill>
                  <a:schemeClr val="tx1"/>
                </a:solidFill>
                <a:latin typeface="Optima"/>
                <a:ea typeface="ＭＳ 明朝"/>
                <a:cs typeface="Optima"/>
              </a:endParaRPr>
            </a:p>
          </p:txBody>
        </p:sp>
        <p:grpSp>
          <p:nvGrpSpPr>
            <p:cNvPr id="38" name="Group 37"/>
            <p:cNvGrpSpPr/>
            <p:nvPr/>
          </p:nvGrpSpPr>
          <p:grpSpPr>
            <a:xfrm>
              <a:off x="6199505" y="0"/>
              <a:ext cx="3472815" cy="6786245"/>
              <a:chOff x="0" y="0"/>
              <a:chExt cx="3472815" cy="6786245"/>
            </a:xfrm>
          </p:grpSpPr>
          <p:sp>
            <p:nvSpPr>
              <p:cNvPr id="49" name="Text Box 5"/>
              <p:cNvSpPr txBox="1"/>
              <p:nvPr/>
            </p:nvSpPr>
            <p:spPr>
              <a:xfrm>
                <a:off x="0" y="2344420"/>
                <a:ext cx="3472815" cy="2098040"/>
              </a:xfrm>
              <a:prstGeom prst="rect">
                <a:avLst/>
              </a:prstGeom>
              <a:noFill/>
              <a:ln w="12700" cmpd="sng">
                <a:solidFill>
                  <a:schemeClr val="tx1"/>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300" b="1" cap="small">
                    <a:ln w="9525" cap="rnd" cmpd="sng" algn="ctr">
                      <a:solidFill>
                        <a:schemeClr val="tx1"/>
                      </a:solidFill>
                      <a:prstDash val="solid"/>
                      <a:bevel/>
                    </a:ln>
                    <a:solidFill>
                      <a:schemeClr val="tx1"/>
                    </a:solidFill>
                    <a:latin typeface="Optima"/>
                    <a:ea typeface="ＭＳ 明朝"/>
                    <a:cs typeface="Optima"/>
                  </a:rPr>
                  <a:t>Where</a:t>
                </a:r>
                <a:r>
                  <a:rPr lang="en-US" sz="1300">
                    <a:ln w="9525" cap="rnd" cmpd="sng" algn="ctr">
                      <a:solidFill>
                        <a:schemeClr val="tx1"/>
                      </a:solidFill>
                      <a:prstDash val="solid"/>
                      <a:bevel/>
                    </a:ln>
                    <a:solidFill>
                      <a:schemeClr val="tx1"/>
                    </a:solidFill>
                    <a:latin typeface="Optima"/>
                    <a:ea typeface="ＭＳ 明朝"/>
                    <a:cs typeface="Optima"/>
                  </a:rPr>
                  <a:t>?  Restaurant?  Member homes?  Or?</a:t>
                </a:r>
              </a:p>
            </p:txBody>
          </p:sp>
          <p:sp>
            <p:nvSpPr>
              <p:cNvPr id="50" name="Text Box 7"/>
              <p:cNvSpPr txBox="1"/>
              <p:nvPr/>
            </p:nvSpPr>
            <p:spPr>
              <a:xfrm>
                <a:off x="0" y="4688205"/>
                <a:ext cx="3472815" cy="2098040"/>
              </a:xfrm>
              <a:prstGeom prst="rect">
                <a:avLst/>
              </a:prstGeom>
              <a:noFill/>
              <a:ln w="12700" cmpd="sng">
                <a:solidFill>
                  <a:schemeClr val="tx1"/>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300" b="1" cap="small">
                    <a:ln w="9525" cap="rnd" cmpd="sng" algn="ctr">
                      <a:solidFill>
                        <a:schemeClr val="tx1"/>
                      </a:solidFill>
                      <a:prstDash val="solid"/>
                      <a:bevel/>
                    </a:ln>
                    <a:solidFill>
                      <a:schemeClr val="tx1"/>
                    </a:solidFill>
                    <a:latin typeface="Optima"/>
                    <a:ea typeface="ＭＳ 明朝"/>
                    <a:cs typeface="Optima"/>
                  </a:rPr>
                  <a:t>Why</a:t>
                </a:r>
                <a:r>
                  <a:rPr lang="en-US" sz="1300">
                    <a:ln w="9525" cap="rnd" cmpd="sng" algn="ctr">
                      <a:solidFill>
                        <a:schemeClr val="tx1"/>
                      </a:solidFill>
                      <a:prstDash val="solid"/>
                      <a:bevel/>
                    </a:ln>
                    <a:solidFill>
                      <a:schemeClr val="tx1"/>
                    </a:solidFill>
                    <a:latin typeface="Optima"/>
                    <a:ea typeface="ＭＳ 明朝"/>
                    <a:cs typeface="Optima"/>
                  </a:rPr>
                  <a:t> we need new members.  Getting club buy-in.</a:t>
                </a:r>
              </a:p>
            </p:txBody>
          </p:sp>
          <p:sp>
            <p:nvSpPr>
              <p:cNvPr id="51" name="Text Box 6"/>
              <p:cNvSpPr txBox="1"/>
              <p:nvPr/>
            </p:nvSpPr>
            <p:spPr>
              <a:xfrm>
                <a:off x="0" y="0"/>
                <a:ext cx="3472815" cy="2098675"/>
              </a:xfrm>
              <a:prstGeom prst="rect">
                <a:avLst/>
              </a:prstGeom>
              <a:noFill/>
              <a:ln w="12700" cmpd="sng">
                <a:solidFill>
                  <a:schemeClr val="tx1"/>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300" b="1" cap="small">
                    <a:ln w="9525" cap="rnd" cmpd="sng" algn="ctr">
                      <a:solidFill>
                        <a:schemeClr val="tx1"/>
                      </a:solidFill>
                      <a:prstDash val="solid"/>
                      <a:bevel/>
                    </a:ln>
                    <a:solidFill>
                      <a:schemeClr val="tx1"/>
                    </a:solidFill>
                    <a:latin typeface="Optima"/>
                    <a:ea typeface="ＭＳ 明朝"/>
                    <a:cs typeface="Optima"/>
                  </a:rPr>
                  <a:t>How</a:t>
                </a:r>
                <a:r>
                  <a:rPr lang="en-US" sz="1300">
                    <a:ln w="9525" cap="rnd" cmpd="sng" algn="ctr">
                      <a:solidFill>
                        <a:schemeClr val="tx1"/>
                      </a:solidFill>
                      <a:prstDash val="solid"/>
                      <a:bevel/>
                    </a:ln>
                    <a:solidFill>
                      <a:schemeClr val="tx1"/>
                    </a:solidFill>
                    <a:latin typeface="Optima"/>
                    <a:ea typeface="ＭＳ 明朝"/>
                    <a:cs typeface="Optima"/>
                  </a:rPr>
                  <a:t> will our campaign be accomplished? Dinners? Advertising? Outreach to other groups? Or?</a:t>
                </a:r>
              </a:p>
            </p:txBody>
          </p:sp>
        </p:grpSp>
        <p:grpSp>
          <p:nvGrpSpPr>
            <p:cNvPr id="39" name="Group 38"/>
            <p:cNvGrpSpPr/>
            <p:nvPr/>
          </p:nvGrpSpPr>
          <p:grpSpPr>
            <a:xfrm>
              <a:off x="0" y="0"/>
              <a:ext cx="3472815" cy="6807200"/>
              <a:chOff x="0" y="0"/>
              <a:chExt cx="3472815" cy="6807200"/>
            </a:xfrm>
          </p:grpSpPr>
          <p:sp>
            <p:nvSpPr>
              <p:cNvPr id="46" name="Text Box 2"/>
              <p:cNvSpPr txBox="1"/>
              <p:nvPr/>
            </p:nvSpPr>
            <p:spPr>
              <a:xfrm>
                <a:off x="0" y="4709160"/>
                <a:ext cx="3472815" cy="2098040"/>
              </a:xfrm>
              <a:prstGeom prst="rect">
                <a:avLst/>
              </a:prstGeom>
              <a:noFill/>
              <a:ln w="12700" cmpd="sng">
                <a:solidFill>
                  <a:schemeClr val="tx1"/>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300" b="1" cap="small">
                    <a:ln w="9525" cap="rnd" cmpd="sng" algn="ctr">
                      <a:solidFill>
                        <a:schemeClr val="tx1"/>
                      </a:solidFill>
                      <a:prstDash val="solid"/>
                      <a:bevel/>
                    </a:ln>
                    <a:solidFill>
                      <a:schemeClr val="tx1"/>
                    </a:solidFill>
                    <a:latin typeface="Optima"/>
                    <a:ea typeface="ＭＳ 明朝"/>
                    <a:cs typeface="Optima"/>
                  </a:rPr>
                  <a:t>What’s</a:t>
                </a:r>
                <a:r>
                  <a:rPr lang="en-US" sz="1300">
                    <a:ln w="9525" cap="rnd" cmpd="sng" algn="ctr">
                      <a:solidFill>
                        <a:schemeClr val="tx1"/>
                      </a:solidFill>
                      <a:prstDash val="solid"/>
                      <a:bevel/>
                    </a:ln>
                    <a:solidFill>
                      <a:schemeClr val="tx1"/>
                    </a:solidFill>
                    <a:latin typeface="Optima"/>
                    <a:ea typeface="ＭＳ 明朝"/>
                    <a:cs typeface="Optima"/>
                  </a:rPr>
                  <a:t> our goal?</a:t>
                </a:r>
              </a:p>
            </p:txBody>
          </p:sp>
          <p:sp>
            <p:nvSpPr>
              <p:cNvPr id="47" name="Text Box 4"/>
              <p:cNvSpPr txBox="1"/>
              <p:nvPr/>
            </p:nvSpPr>
            <p:spPr>
              <a:xfrm>
                <a:off x="0" y="2354580"/>
                <a:ext cx="3472815" cy="2098675"/>
              </a:xfrm>
              <a:prstGeom prst="rect">
                <a:avLst/>
              </a:prstGeom>
              <a:noFill/>
              <a:ln w="12700" cmpd="sng">
                <a:solidFill>
                  <a:schemeClr val="tx1"/>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300" b="1" cap="small">
                    <a:ln w="9525" cap="rnd" cmpd="sng" algn="ctr">
                      <a:solidFill>
                        <a:schemeClr val="tx1"/>
                      </a:solidFill>
                      <a:prstDash val="solid"/>
                      <a:bevel/>
                    </a:ln>
                    <a:solidFill>
                      <a:schemeClr val="tx1"/>
                    </a:solidFill>
                    <a:latin typeface="Optima"/>
                    <a:ea typeface="ＭＳ 明朝"/>
                    <a:cs typeface="Optima"/>
                  </a:rPr>
                  <a:t>When</a:t>
                </a:r>
                <a:r>
                  <a:rPr lang="en-US" sz="1300">
                    <a:ln w="9525" cap="rnd" cmpd="sng" algn="ctr">
                      <a:solidFill>
                        <a:schemeClr val="tx1"/>
                      </a:solidFill>
                      <a:prstDash val="solid"/>
                      <a:bevel/>
                    </a:ln>
                    <a:solidFill>
                      <a:schemeClr val="tx1"/>
                    </a:solidFill>
                    <a:latin typeface="Optima"/>
                    <a:ea typeface="ＭＳ 明朝"/>
                    <a:cs typeface="Optima"/>
                  </a:rPr>
                  <a:t> is the best time to implement?</a:t>
                </a:r>
              </a:p>
            </p:txBody>
          </p:sp>
          <p:sp>
            <p:nvSpPr>
              <p:cNvPr id="48" name="Text Box 8"/>
              <p:cNvSpPr txBox="1"/>
              <p:nvPr/>
            </p:nvSpPr>
            <p:spPr>
              <a:xfrm>
                <a:off x="0" y="0"/>
                <a:ext cx="3472815" cy="2098675"/>
              </a:xfrm>
              <a:prstGeom prst="rect">
                <a:avLst/>
              </a:prstGeom>
              <a:noFill/>
              <a:ln w="12700" cmpd="sng">
                <a:solidFill>
                  <a:schemeClr val="tx1"/>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300" b="1" cap="small">
                    <a:ln w="9525" cap="rnd" cmpd="sng" algn="ctr">
                      <a:solidFill>
                        <a:schemeClr val="tx1"/>
                      </a:solidFill>
                      <a:prstDash val="solid"/>
                      <a:bevel/>
                    </a:ln>
                    <a:solidFill>
                      <a:schemeClr val="tx1"/>
                    </a:solidFill>
                    <a:latin typeface="Optima"/>
                    <a:ea typeface="ＭＳ 明朝"/>
                    <a:cs typeface="Optima"/>
                  </a:rPr>
                  <a:t>Whom</a:t>
                </a:r>
                <a:r>
                  <a:rPr lang="en-US" sz="1300">
                    <a:ln w="9525" cap="rnd" cmpd="sng" algn="ctr">
                      <a:solidFill>
                        <a:schemeClr val="tx1"/>
                      </a:solidFill>
                      <a:prstDash val="solid"/>
                      <a:bevel/>
                    </a:ln>
                    <a:solidFill>
                      <a:schemeClr val="tx1"/>
                    </a:solidFill>
                    <a:latin typeface="Optima"/>
                    <a:ea typeface="ＭＳ 明朝"/>
                    <a:cs typeface="Optima"/>
                  </a:rPr>
                  <a:t> will we target?</a:t>
                </a:r>
              </a:p>
            </p:txBody>
          </p:sp>
        </p:grpSp>
        <p:pic>
          <p:nvPicPr>
            <p:cNvPr id="40" name="Picture 39"/>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426038">
              <a:off x="5457825" y="1342390"/>
              <a:ext cx="965200" cy="343535"/>
            </a:xfrm>
            <a:prstGeom prst="rect">
              <a:avLst/>
            </a:prstGeom>
            <a:noFill/>
            <a:ln>
              <a:noFill/>
            </a:ln>
          </p:spPr>
        </p:pic>
        <p:pic>
          <p:nvPicPr>
            <p:cNvPr id="41" name="Picture 4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8970113">
              <a:off x="3291205" y="5159375"/>
              <a:ext cx="965200" cy="343535"/>
            </a:xfrm>
            <a:prstGeom prst="rect">
              <a:avLst/>
            </a:prstGeom>
            <a:noFill/>
            <a:ln>
              <a:noFill/>
            </a:ln>
          </p:spPr>
        </p:pic>
        <p:pic>
          <p:nvPicPr>
            <p:cNvPr id="42" name="Picture 4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302069">
              <a:off x="5438775" y="5168900"/>
              <a:ext cx="965200" cy="343535"/>
            </a:xfrm>
            <a:prstGeom prst="rect">
              <a:avLst/>
            </a:prstGeom>
            <a:noFill/>
            <a:ln>
              <a:noFill/>
            </a:ln>
          </p:spPr>
        </p:pic>
        <p:pic>
          <p:nvPicPr>
            <p:cNvPr id="43" name="Picture 4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302069">
              <a:off x="3262630" y="1322070"/>
              <a:ext cx="965200" cy="343535"/>
            </a:xfrm>
            <a:prstGeom prst="rect">
              <a:avLst/>
            </a:prstGeom>
            <a:noFill/>
            <a:ln>
              <a:noFill/>
            </a:ln>
          </p:spPr>
        </p:pic>
        <p:pic>
          <p:nvPicPr>
            <p:cNvPr id="44" name="Picture 4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39790" y="3348990"/>
              <a:ext cx="466725" cy="343535"/>
            </a:xfrm>
            <a:prstGeom prst="rect">
              <a:avLst/>
            </a:prstGeom>
            <a:noFill/>
            <a:ln>
              <a:noFill/>
            </a:ln>
          </p:spPr>
        </p:pic>
        <p:pic>
          <p:nvPicPr>
            <p:cNvPr id="45" name="Picture 4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0250" y="3280410"/>
              <a:ext cx="498475" cy="343535"/>
            </a:xfrm>
            <a:prstGeom prst="rect">
              <a:avLst/>
            </a:prstGeom>
            <a:noFill/>
            <a:ln>
              <a:noFill/>
            </a:ln>
          </p:spPr>
        </p:pic>
      </p:grpSp>
    </p:spTree>
    <p:extLst>
      <p:ext uri="{BB962C8B-B14F-4D97-AF65-F5344CB8AC3E}">
        <p14:creationId xmlns:p14="http://schemas.microsoft.com/office/powerpoint/2010/main" xmlns="" val="3217979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68054"/>
            <a:ext cx="10058400" cy="1754327"/>
          </a:xfrm>
          <a:prstGeom prst="rect">
            <a:avLst/>
          </a:prstGeom>
          <a:noFill/>
        </p:spPr>
        <p:txBody>
          <a:bodyPr wrap="square" rtlCol="0">
            <a:spAutoFit/>
          </a:bodyPr>
          <a:lstStyle/>
          <a:p>
            <a:pPr algn="ctr"/>
            <a:r>
              <a:rPr lang="en-US" sz="5400" dirty="0" smtClean="0">
                <a:latin typeface="Optima"/>
                <a:cs typeface="Optima"/>
              </a:rPr>
              <a:t>Or create a </a:t>
            </a:r>
          </a:p>
          <a:p>
            <a:pPr algn="ctr"/>
            <a:r>
              <a:rPr lang="en-US" sz="5400" dirty="0" smtClean="0">
                <a:latin typeface="Optima"/>
                <a:cs typeface="Optima"/>
              </a:rPr>
              <a:t>Memory Board</a:t>
            </a:r>
          </a:p>
        </p:txBody>
      </p:sp>
      <p:sp>
        <p:nvSpPr>
          <p:cNvPr id="8" name="10-Point Star 7"/>
          <p:cNvSpPr/>
          <p:nvPr/>
        </p:nvSpPr>
        <p:spPr>
          <a:xfrm>
            <a:off x="1397063" y="2931152"/>
            <a:ext cx="2908299" cy="2965621"/>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Optima"/>
                <a:cs typeface="Optima"/>
              </a:rPr>
              <a:t>Outbound Exchanges</a:t>
            </a:r>
            <a:endParaRPr lang="en-US" dirty="0">
              <a:latin typeface="Optima"/>
              <a:cs typeface="Optima"/>
            </a:endParaRPr>
          </a:p>
        </p:txBody>
      </p:sp>
      <p:sp>
        <p:nvSpPr>
          <p:cNvPr id="9" name="10-Point Star 8"/>
          <p:cNvSpPr/>
          <p:nvPr/>
        </p:nvSpPr>
        <p:spPr>
          <a:xfrm>
            <a:off x="5570108" y="4303160"/>
            <a:ext cx="2771953" cy="2664104"/>
          </a:xfrm>
          <a:prstGeom prst="star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Optima"/>
                <a:cs typeface="Optima"/>
              </a:rPr>
              <a:t>Inbound Exchanges</a:t>
            </a:r>
            <a:endParaRPr lang="en-US" dirty="0">
              <a:latin typeface="Optima"/>
              <a:cs typeface="Optima"/>
            </a:endParaRPr>
          </a:p>
        </p:txBody>
      </p:sp>
    </p:spTree>
    <p:extLst>
      <p:ext uri="{BB962C8B-B14F-4D97-AF65-F5344CB8AC3E}">
        <p14:creationId xmlns:p14="http://schemas.microsoft.com/office/powerpoint/2010/main" xmlns="" val="2215343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772399"/>
          </a:xfrm>
        </p:spPr>
        <p:txBody>
          <a:bodyPr>
            <a:normAutofit/>
          </a:bodyPr>
          <a:lstStyle/>
          <a:p>
            <a:r>
              <a:rPr lang="en-US" sz="5400" dirty="0"/>
              <a:t>Numerous </a:t>
            </a:r>
            <a:r>
              <a:rPr lang="en-US" sz="5400" dirty="0" smtClean="0"/>
              <a:t/>
            </a:r>
            <a:br>
              <a:rPr lang="en-US" sz="5400" dirty="0" smtClean="0"/>
            </a:br>
            <a:r>
              <a:rPr lang="en-US" sz="5400" dirty="0" smtClean="0"/>
              <a:t>Team </a:t>
            </a:r>
            <a:r>
              <a:rPr lang="en-US" sz="5400" dirty="0"/>
              <a:t>Building Activities </a:t>
            </a:r>
            <a:r>
              <a:rPr lang="en-US" sz="5400" dirty="0" smtClean="0"/>
              <a:t/>
            </a:r>
            <a:br>
              <a:rPr lang="en-US" sz="5400" dirty="0" smtClean="0"/>
            </a:br>
            <a:r>
              <a:rPr lang="en-US" sz="5400" dirty="0" smtClean="0"/>
              <a:t>can </a:t>
            </a:r>
            <a:r>
              <a:rPr lang="en-US" sz="5400" dirty="0"/>
              <a:t>be found </a:t>
            </a:r>
            <a:r>
              <a:rPr lang="en-US" sz="5400" dirty="0" smtClean="0"/>
              <a:t/>
            </a:r>
            <a:br>
              <a:rPr lang="en-US" sz="5400" dirty="0" smtClean="0"/>
            </a:br>
            <a:r>
              <a:rPr lang="en-US" sz="5400" dirty="0" smtClean="0"/>
              <a:t>on </a:t>
            </a:r>
            <a:r>
              <a:rPr lang="en-US" sz="5400" dirty="0"/>
              <a:t>the internet.</a:t>
            </a:r>
          </a:p>
        </p:txBody>
      </p:sp>
    </p:spTree>
    <p:extLst>
      <p:ext uri="{BB962C8B-B14F-4D97-AF65-F5344CB8AC3E}">
        <p14:creationId xmlns:p14="http://schemas.microsoft.com/office/powerpoint/2010/main" xmlns="" val="1971770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820"/>
            <a:ext cx="10058400" cy="1295400"/>
          </a:xfrm>
        </p:spPr>
        <p:txBody>
          <a:bodyPr>
            <a:normAutofit fontScale="90000"/>
          </a:bodyPr>
          <a:lstStyle/>
          <a:p>
            <a:r>
              <a:rPr lang="en-US" dirty="0" smtClean="0">
                <a:latin typeface="Optima"/>
                <a:cs typeface="Optima"/>
              </a:rPr>
              <a:t/>
            </a:r>
            <a:br>
              <a:rPr lang="en-US" dirty="0" smtClean="0">
                <a:latin typeface="Optima"/>
                <a:cs typeface="Optima"/>
              </a:rPr>
            </a:br>
            <a:endParaRPr lang="en-US" dirty="0">
              <a:latin typeface="Optima"/>
              <a:cs typeface="Optima"/>
            </a:endParaRPr>
          </a:p>
        </p:txBody>
      </p:sp>
      <p:sp>
        <p:nvSpPr>
          <p:cNvPr id="3" name="TextBox 2"/>
          <p:cNvSpPr txBox="1"/>
          <p:nvPr/>
        </p:nvSpPr>
        <p:spPr>
          <a:xfrm>
            <a:off x="0" y="287084"/>
            <a:ext cx="10058400" cy="1938992"/>
          </a:xfrm>
          <a:prstGeom prst="rect">
            <a:avLst/>
          </a:prstGeom>
          <a:noFill/>
        </p:spPr>
        <p:txBody>
          <a:bodyPr wrap="square" rtlCol="0">
            <a:spAutoFit/>
          </a:bodyPr>
          <a:lstStyle/>
          <a:p>
            <a:pPr algn="ctr"/>
            <a:r>
              <a:rPr lang="en-US" sz="6000" cap="small" dirty="0" smtClean="0">
                <a:latin typeface="Optima"/>
                <a:cs typeface="Optima"/>
              </a:rPr>
              <a:t>President’s Vision</a:t>
            </a:r>
          </a:p>
          <a:p>
            <a:pPr algn="ctr"/>
            <a:r>
              <a:rPr lang="en-US" sz="6000" dirty="0" smtClean="0">
                <a:latin typeface="Optima"/>
                <a:cs typeface="Optima"/>
              </a:rPr>
              <a:t>(an </a:t>
            </a:r>
            <a:r>
              <a:rPr lang="en-US" sz="6000" b="1" i="1" dirty="0" smtClean="0">
                <a:latin typeface="Optima"/>
                <a:cs typeface="Optima"/>
              </a:rPr>
              <a:t>example</a:t>
            </a:r>
            <a:r>
              <a:rPr lang="en-US" sz="6000" dirty="0" smtClean="0">
                <a:latin typeface="Optima"/>
                <a:cs typeface="Optima"/>
              </a:rPr>
              <a:t>)</a:t>
            </a:r>
            <a:endParaRPr lang="en-US" sz="6000" dirty="0">
              <a:latin typeface="Optima"/>
              <a:cs typeface="Optima"/>
            </a:endParaRPr>
          </a:p>
        </p:txBody>
      </p:sp>
      <p:sp>
        <p:nvSpPr>
          <p:cNvPr id="4" name="TextBox 3"/>
          <p:cNvSpPr txBox="1"/>
          <p:nvPr/>
        </p:nvSpPr>
        <p:spPr>
          <a:xfrm>
            <a:off x="362874" y="3229617"/>
            <a:ext cx="9695526" cy="3785652"/>
          </a:xfrm>
          <a:prstGeom prst="rect">
            <a:avLst/>
          </a:prstGeom>
          <a:noFill/>
        </p:spPr>
        <p:txBody>
          <a:bodyPr wrap="square" rtlCol="0">
            <a:spAutoFit/>
          </a:bodyPr>
          <a:lstStyle/>
          <a:p>
            <a:r>
              <a:rPr lang="en-US" sz="4000" b="1" dirty="0">
                <a:latin typeface="Optima"/>
                <a:cs typeface="Optima"/>
              </a:rPr>
              <a:t>Friendship Force will be known in our community as an organization that reaches out to the local ‘international community,’ seeking to make them feel welcome while helping them to understand the culture they have joined.</a:t>
            </a:r>
            <a:r>
              <a:rPr lang="en-US" sz="4000" dirty="0">
                <a:latin typeface="Optima"/>
                <a:cs typeface="Optima"/>
              </a:rPr>
              <a:t> </a:t>
            </a:r>
          </a:p>
        </p:txBody>
      </p:sp>
    </p:spTree>
    <p:extLst>
      <p:ext uri="{BB962C8B-B14F-4D97-AF65-F5344CB8AC3E}">
        <p14:creationId xmlns:p14="http://schemas.microsoft.com/office/powerpoint/2010/main" xmlns="" val="2523338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57413" y="381023"/>
            <a:ext cx="9543574" cy="6477378"/>
          </a:xfrm>
          <a:prstGeom prst="ellipse">
            <a:avLst/>
          </a:prstGeom>
          <a:solidFill>
            <a:schemeClr val="accent4">
              <a:lumMod val="75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8820"/>
            <a:ext cx="10058400" cy="1295400"/>
          </a:xfrm>
        </p:spPr>
        <p:txBody>
          <a:bodyPr>
            <a:normAutofit fontScale="90000"/>
          </a:bodyPr>
          <a:lstStyle/>
          <a:p>
            <a:r>
              <a:rPr lang="en-US" dirty="0" smtClean="0">
                <a:latin typeface="Optima"/>
                <a:cs typeface="Optima"/>
              </a:rPr>
              <a:t/>
            </a:r>
            <a:br>
              <a:rPr lang="en-US" dirty="0" smtClean="0">
                <a:latin typeface="Optima"/>
                <a:cs typeface="Optima"/>
              </a:rPr>
            </a:br>
            <a:endParaRPr lang="en-US" dirty="0">
              <a:latin typeface="Optima"/>
              <a:cs typeface="Optima"/>
            </a:endParaRPr>
          </a:p>
        </p:txBody>
      </p:sp>
      <p:sp>
        <p:nvSpPr>
          <p:cNvPr id="3" name="TextBox 2"/>
          <p:cNvSpPr txBox="1"/>
          <p:nvPr/>
        </p:nvSpPr>
        <p:spPr>
          <a:xfrm>
            <a:off x="0" y="811050"/>
            <a:ext cx="10058400" cy="2862322"/>
          </a:xfrm>
          <a:prstGeom prst="rect">
            <a:avLst/>
          </a:prstGeom>
          <a:noFill/>
        </p:spPr>
        <p:txBody>
          <a:bodyPr wrap="square" rtlCol="0">
            <a:spAutoFit/>
          </a:bodyPr>
          <a:lstStyle/>
          <a:p>
            <a:pPr algn="ctr"/>
            <a:r>
              <a:rPr lang="en-US" sz="6000" dirty="0" smtClean="0">
                <a:latin typeface="Optima"/>
                <a:cs typeface="Optima"/>
              </a:rPr>
              <a:t>Participants</a:t>
            </a:r>
          </a:p>
          <a:p>
            <a:pPr algn="ctr"/>
            <a:r>
              <a:rPr lang="en-US" sz="6000" dirty="0" smtClean="0">
                <a:latin typeface="Optima"/>
                <a:cs typeface="Optima"/>
              </a:rPr>
              <a:t>Discuss and Refine </a:t>
            </a:r>
          </a:p>
          <a:p>
            <a:pPr algn="ctr"/>
            <a:r>
              <a:rPr lang="en-US" sz="6000" dirty="0" smtClean="0">
                <a:latin typeface="Optima"/>
                <a:cs typeface="Optima"/>
              </a:rPr>
              <a:t>this </a:t>
            </a:r>
            <a:r>
              <a:rPr lang="en-US" sz="6000" cap="all" dirty="0" smtClean="0">
                <a:latin typeface="Optima"/>
                <a:cs typeface="Optima"/>
              </a:rPr>
              <a:t>Vision</a:t>
            </a:r>
            <a:r>
              <a:rPr lang="en-US" sz="6000" dirty="0" smtClean="0">
                <a:latin typeface="Optima"/>
                <a:cs typeface="Optima"/>
              </a:rPr>
              <a:t> as needed.</a:t>
            </a:r>
          </a:p>
        </p:txBody>
      </p:sp>
      <p:sp>
        <p:nvSpPr>
          <p:cNvPr id="5" name="TextBox 4"/>
          <p:cNvSpPr txBox="1"/>
          <p:nvPr/>
        </p:nvSpPr>
        <p:spPr>
          <a:xfrm>
            <a:off x="0" y="4207577"/>
            <a:ext cx="10058400" cy="769441"/>
          </a:xfrm>
          <a:prstGeom prst="rect">
            <a:avLst/>
          </a:prstGeom>
          <a:noFill/>
        </p:spPr>
        <p:txBody>
          <a:bodyPr wrap="square" rtlCol="0">
            <a:spAutoFit/>
          </a:bodyPr>
          <a:lstStyle/>
          <a:p>
            <a:pPr algn="ctr"/>
            <a:r>
              <a:rPr lang="en-US" sz="4400" cap="small" dirty="0">
                <a:latin typeface="Optima"/>
                <a:cs typeface="Optima"/>
              </a:rPr>
              <a:t>Participation </a:t>
            </a:r>
            <a:r>
              <a:rPr lang="en-US" sz="4400" cap="small" dirty="0" smtClean="0">
                <a:latin typeface="Optima"/>
                <a:cs typeface="Optima"/>
              </a:rPr>
              <a:t>= Teamwork = Buy</a:t>
            </a:r>
            <a:r>
              <a:rPr lang="en-US" sz="4400" cap="small" dirty="0">
                <a:latin typeface="Optima"/>
                <a:cs typeface="Optima"/>
              </a:rPr>
              <a:t>-</a:t>
            </a:r>
            <a:r>
              <a:rPr lang="en-US" sz="4400" cap="small" dirty="0" smtClean="0">
                <a:latin typeface="Optima"/>
                <a:cs typeface="Optima"/>
              </a:rPr>
              <a:t>in</a:t>
            </a:r>
            <a:endParaRPr lang="en-US" sz="4400" cap="small" dirty="0">
              <a:latin typeface="Optima"/>
              <a:cs typeface="Optima"/>
            </a:endParaRPr>
          </a:p>
        </p:txBody>
      </p:sp>
    </p:spTree>
    <p:extLst>
      <p:ext uri="{BB962C8B-B14F-4D97-AF65-F5344CB8AC3E}">
        <p14:creationId xmlns:p14="http://schemas.microsoft.com/office/powerpoint/2010/main" xmlns="" val="4116939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57413" y="381023"/>
            <a:ext cx="9543574" cy="6477378"/>
          </a:xfrm>
          <a:prstGeom prst="ellipse">
            <a:avLst/>
          </a:prstGeom>
          <a:solidFill>
            <a:schemeClr val="accent4">
              <a:lumMod val="75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8820"/>
            <a:ext cx="10058400" cy="1295400"/>
          </a:xfrm>
        </p:spPr>
        <p:txBody>
          <a:bodyPr>
            <a:normAutofit fontScale="90000"/>
          </a:bodyPr>
          <a:lstStyle/>
          <a:p>
            <a:r>
              <a:rPr lang="en-US" dirty="0" smtClean="0">
                <a:latin typeface="Optima"/>
                <a:cs typeface="Optima"/>
              </a:rPr>
              <a:t/>
            </a:r>
            <a:br>
              <a:rPr lang="en-US" dirty="0" smtClean="0">
                <a:latin typeface="Optima"/>
                <a:cs typeface="Optima"/>
              </a:rPr>
            </a:br>
            <a:endParaRPr lang="en-US" dirty="0">
              <a:latin typeface="Optima"/>
              <a:cs typeface="Optima"/>
            </a:endParaRPr>
          </a:p>
        </p:txBody>
      </p:sp>
      <p:sp>
        <p:nvSpPr>
          <p:cNvPr id="3" name="TextBox 2"/>
          <p:cNvSpPr txBox="1"/>
          <p:nvPr/>
        </p:nvSpPr>
        <p:spPr>
          <a:xfrm>
            <a:off x="0" y="811050"/>
            <a:ext cx="10058400" cy="2862322"/>
          </a:xfrm>
          <a:prstGeom prst="rect">
            <a:avLst/>
          </a:prstGeom>
          <a:noFill/>
        </p:spPr>
        <p:txBody>
          <a:bodyPr wrap="square" rtlCol="0">
            <a:spAutoFit/>
          </a:bodyPr>
          <a:lstStyle/>
          <a:p>
            <a:pPr algn="ctr"/>
            <a:r>
              <a:rPr lang="en-US" sz="6000" dirty="0">
                <a:latin typeface="Optima"/>
                <a:cs typeface="Optima"/>
              </a:rPr>
              <a:t>Leadership TEAM </a:t>
            </a:r>
            <a:endParaRPr lang="en-US" sz="6000" dirty="0" smtClean="0">
              <a:latin typeface="Optima"/>
              <a:cs typeface="Optima"/>
            </a:endParaRPr>
          </a:p>
          <a:p>
            <a:pPr algn="ctr"/>
            <a:r>
              <a:rPr lang="en-US" sz="6000" dirty="0" smtClean="0">
                <a:latin typeface="Optima"/>
                <a:cs typeface="Optima"/>
              </a:rPr>
              <a:t>develops </a:t>
            </a:r>
            <a:r>
              <a:rPr lang="en-US" sz="6000" dirty="0">
                <a:latin typeface="Optima"/>
                <a:cs typeface="Optima"/>
              </a:rPr>
              <a:t>club </a:t>
            </a:r>
            <a:r>
              <a:rPr lang="en-US" sz="6000" dirty="0" smtClean="0">
                <a:latin typeface="Optima"/>
                <a:cs typeface="Optima"/>
              </a:rPr>
              <a:t>GOALS</a:t>
            </a:r>
          </a:p>
          <a:p>
            <a:pPr algn="ctr"/>
            <a:r>
              <a:rPr lang="en-US" sz="6000" dirty="0" smtClean="0">
                <a:latin typeface="Optima"/>
                <a:cs typeface="Optima"/>
              </a:rPr>
              <a:t>out </a:t>
            </a:r>
            <a:r>
              <a:rPr lang="en-US" sz="6000" dirty="0">
                <a:latin typeface="Optima"/>
                <a:cs typeface="Optima"/>
              </a:rPr>
              <a:t>of the </a:t>
            </a:r>
            <a:r>
              <a:rPr lang="en-US" sz="6000" dirty="0" smtClean="0">
                <a:latin typeface="Optima"/>
                <a:cs typeface="Optima"/>
              </a:rPr>
              <a:t>vision.</a:t>
            </a:r>
            <a:endParaRPr lang="en-US" sz="6000" dirty="0">
              <a:latin typeface="Optima"/>
              <a:cs typeface="Optima"/>
            </a:endParaRPr>
          </a:p>
        </p:txBody>
      </p:sp>
      <p:sp>
        <p:nvSpPr>
          <p:cNvPr id="5" name="TextBox 4"/>
          <p:cNvSpPr txBox="1"/>
          <p:nvPr/>
        </p:nvSpPr>
        <p:spPr>
          <a:xfrm>
            <a:off x="0" y="4207577"/>
            <a:ext cx="10058400" cy="769441"/>
          </a:xfrm>
          <a:prstGeom prst="rect">
            <a:avLst/>
          </a:prstGeom>
          <a:noFill/>
        </p:spPr>
        <p:txBody>
          <a:bodyPr wrap="square" rtlCol="0">
            <a:spAutoFit/>
          </a:bodyPr>
          <a:lstStyle/>
          <a:p>
            <a:pPr algn="ctr"/>
            <a:r>
              <a:rPr lang="en-US" sz="4400" cap="small" dirty="0">
                <a:latin typeface="Optima"/>
                <a:cs typeface="Optima"/>
              </a:rPr>
              <a:t>Participation </a:t>
            </a:r>
            <a:r>
              <a:rPr lang="en-US" sz="4400" cap="small" dirty="0" smtClean="0">
                <a:latin typeface="Optima"/>
                <a:cs typeface="Optima"/>
              </a:rPr>
              <a:t>= Teamwork = Buy</a:t>
            </a:r>
            <a:r>
              <a:rPr lang="en-US" sz="4400" cap="small" dirty="0">
                <a:latin typeface="Optima"/>
                <a:cs typeface="Optima"/>
              </a:rPr>
              <a:t>-</a:t>
            </a:r>
            <a:r>
              <a:rPr lang="en-US" sz="4400" cap="small" dirty="0" smtClean="0">
                <a:latin typeface="Optima"/>
                <a:cs typeface="Optima"/>
              </a:rPr>
              <a:t>in</a:t>
            </a:r>
            <a:endParaRPr lang="en-US" sz="4400" cap="small" dirty="0">
              <a:latin typeface="Optima"/>
              <a:cs typeface="Optima"/>
            </a:endParaRPr>
          </a:p>
        </p:txBody>
      </p:sp>
    </p:spTree>
    <p:extLst>
      <p:ext uri="{BB962C8B-B14F-4D97-AF65-F5344CB8AC3E}">
        <p14:creationId xmlns:p14="http://schemas.microsoft.com/office/powerpoint/2010/main" xmlns="" val="2496099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17" y="1921198"/>
            <a:ext cx="9677383" cy="5851202"/>
          </a:xfrm>
        </p:spPr>
        <p:txBody>
          <a:bodyPr>
            <a:normAutofit fontScale="92500"/>
          </a:bodyPr>
          <a:lstStyle/>
          <a:p>
            <a:pPr lvl="0">
              <a:spcBef>
                <a:spcPts val="1872"/>
              </a:spcBef>
            </a:pPr>
            <a:r>
              <a:rPr lang="en-US" sz="3900" b="1" dirty="0" smtClean="0"/>
              <a:t>Increase </a:t>
            </a:r>
            <a:r>
              <a:rPr lang="en-US" sz="3900" b="1" dirty="0"/>
              <a:t>membership by at least 10%;</a:t>
            </a:r>
            <a:endParaRPr lang="en-US" sz="3900" dirty="0"/>
          </a:p>
          <a:p>
            <a:pPr lvl="0">
              <a:spcBef>
                <a:spcPts val="1872"/>
              </a:spcBef>
            </a:pPr>
            <a:r>
              <a:rPr lang="en-US" sz="3900" b="1" dirty="0"/>
              <a:t>Stay connected to current club members;</a:t>
            </a:r>
            <a:endParaRPr lang="en-US" sz="3900" dirty="0"/>
          </a:p>
          <a:p>
            <a:pPr lvl="0">
              <a:spcBef>
                <a:spcPts val="1872"/>
              </a:spcBef>
            </a:pPr>
            <a:r>
              <a:rPr lang="en-US" sz="3900" b="1" dirty="0" smtClean="0"/>
              <a:t>Become </a:t>
            </a:r>
            <a:r>
              <a:rPr lang="en-US" sz="3900" b="1" dirty="0"/>
              <a:t>involved in a service </a:t>
            </a:r>
            <a:r>
              <a:rPr lang="en-US" sz="3900" b="1" dirty="0" smtClean="0"/>
              <a:t>project; </a:t>
            </a:r>
            <a:endParaRPr lang="en-US" sz="3900" dirty="0"/>
          </a:p>
          <a:p>
            <a:pPr lvl="0">
              <a:spcBef>
                <a:spcPts val="1872"/>
              </a:spcBef>
            </a:pPr>
            <a:r>
              <a:rPr lang="en-US" sz="3900" b="1" dirty="0"/>
              <a:t>Know, understand, and embrace cultures and individuals different from ourselves; and</a:t>
            </a:r>
            <a:endParaRPr lang="en-US" sz="3900" dirty="0"/>
          </a:p>
          <a:p>
            <a:pPr lvl="0">
              <a:spcBef>
                <a:spcPts val="1872"/>
              </a:spcBef>
            </a:pPr>
            <a:r>
              <a:rPr lang="en-US" sz="3900" b="1" dirty="0"/>
              <a:t>Be an active force for peace and friendship in our community and the world.</a:t>
            </a:r>
            <a:endParaRPr lang="en-US" sz="3900" dirty="0"/>
          </a:p>
          <a:p>
            <a:pPr marL="0" indent="0" algn="ctr">
              <a:buNone/>
            </a:pPr>
            <a:endParaRPr lang="en-US" sz="3200" dirty="0" smtClean="0"/>
          </a:p>
        </p:txBody>
      </p:sp>
      <p:sp>
        <p:nvSpPr>
          <p:cNvPr id="4" name="TextBox 3"/>
          <p:cNvSpPr txBox="1"/>
          <p:nvPr/>
        </p:nvSpPr>
        <p:spPr>
          <a:xfrm>
            <a:off x="381015" y="188243"/>
            <a:ext cx="10058398" cy="1569660"/>
          </a:xfrm>
          <a:prstGeom prst="rect">
            <a:avLst/>
          </a:prstGeom>
          <a:noFill/>
        </p:spPr>
        <p:txBody>
          <a:bodyPr wrap="square" rtlCol="0">
            <a:spAutoFit/>
          </a:bodyPr>
          <a:lstStyle/>
          <a:p>
            <a:pPr algn="ctr"/>
            <a:r>
              <a:rPr lang="en-US" sz="4800" cap="small" dirty="0" smtClean="0">
                <a:latin typeface="Optima"/>
                <a:cs typeface="Optima"/>
              </a:rPr>
              <a:t>Club Goals </a:t>
            </a:r>
          </a:p>
          <a:p>
            <a:pPr algn="ctr"/>
            <a:r>
              <a:rPr lang="en-US" sz="4800" dirty="0" smtClean="0">
                <a:latin typeface="Optima"/>
                <a:cs typeface="Optima"/>
              </a:rPr>
              <a:t>(an </a:t>
            </a:r>
            <a:r>
              <a:rPr lang="en-US" sz="4800" b="1" i="1" dirty="0" smtClean="0">
                <a:latin typeface="Optima"/>
                <a:cs typeface="Optima"/>
              </a:rPr>
              <a:t>example </a:t>
            </a:r>
            <a:r>
              <a:rPr lang="en-US" sz="4800" dirty="0" smtClean="0">
                <a:latin typeface="Optima"/>
                <a:cs typeface="Optima"/>
              </a:rPr>
              <a:t>from FFNI, 2009)</a:t>
            </a:r>
            <a:endParaRPr lang="en-US" sz="4800" dirty="0">
              <a:latin typeface="Optima"/>
              <a:cs typeface="Optima"/>
            </a:endParaRPr>
          </a:p>
        </p:txBody>
      </p:sp>
    </p:spTree>
    <p:extLst>
      <p:ext uri="{BB962C8B-B14F-4D97-AF65-F5344CB8AC3E}">
        <p14:creationId xmlns:p14="http://schemas.microsoft.com/office/powerpoint/2010/main" xmlns="" val="33331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57413" y="381023"/>
            <a:ext cx="9543574" cy="6477378"/>
          </a:xfrm>
          <a:prstGeom prst="ellipse">
            <a:avLst/>
          </a:prstGeom>
          <a:solidFill>
            <a:schemeClr val="accent4">
              <a:lumMod val="75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8820"/>
            <a:ext cx="10058400" cy="1295400"/>
          </a:xfrm>
        </p:spPr>
        <p:txBody>
          <a:bodyPr>
            <a:normAutofit fontScale="90000"/>
          </a:bodyPr>
          <a:lstStyle/>
          <a:p>
            <a:r>
              <a:rPr lang="en-US" dirty="0" smtClean="0">
                <a:latin typeface="Optima"/>
                <a:cs typeface="Optima"/>
              </a:rPr>
              <a:t/>
            </a:r>
            <a:br>
              <a:rPr lang="en-US" dirty="0" smtClean="0">
                <a:latin typeface="Optima"/>
                <a:cs typeface="Optima"/>
              </a:rPr>
            </a:br>
            <a:endParaRPr lang="en-US" dirty="0">
              <a:latin typeface="Optima"/>
              <a:cs typeface="Optima"/>
            </a:endParaRPr>
          </a:p>
        </p:txBody>
      </p:sp>
      <p:sp>
        <p:nvSpPr>
          <p:cNvPr id="3" name="TextBox 2"/>
          <p:cNvSpPr txBox="1"/>
          <p:nvPr/>
        </p:nvSpPr>
        <p:spPr>
          <a:xfrm>
            <a:off x="0" y="811050"/>
            <a:ext cx="10058400" cy="2862322"/>
          </a:xfrm>
          <a:prstGeom prst="rect">
            <a:avLst/>
          </a:prstGeom>
          <a:noFill/>
        </p:spPr>
        <p:txBody>
          <a:bodyPr wrap="square" rtlCol="0">
            <a:spAutoFit/>
          </a:bodyPr>
          <a:lstStyle/>
          <a:p>
            <a:pPr algn="ctr"/>
            <a:r>
              <a:rPr lang="en-US" sz="6000" dirty="0">
                <a:latin typeface="Optima"/>
                <a:cs typeface="Optima"/>
              </a:rPr>
              <a:t>Leadership TEAM </a:t>
            </a:r>
            <a:endParaRPr lang="en-US" sz="6000" dirty="0" smtClean="0">
              <a:latin typeface="Optima"/>
              <a:cs typeface="Optima"/>
            </a:endParaRPr>
          </a:p>
          <a:p>
            <a:pPr algn="ctr"/>
            <a:r>
              <a:rPr lang="en-US" sz="6000" dirty="0" smtClean="0">
                <a:latin typeface="Optima"/>
                <a:cs typeface="Optima"/>
              </a:rPr>
              <a:t>develops and commits to means of achieving goals.</a:t>
            </a:r>
            <a:endParaRPr lang="en-US" sz="6000" dirty="0">
              <a:latin typeface="Optima"/>
              <a:cs typeface="Optima"/>
            </a:endParaRPr>
          </a:p>
        </p:txBody>
      </p:sp>
      <p:sp>
        <p:nvSpPr>
          <p:cNvPr id="5" name="TextBox 4"/>
          <p:cNvSpPr txBox="1"/>
          <p:nvPr/>
        </p:nvSpPr>
        <p:spPr>
          <a:xfrm>
            <a:off x="0" y="4207577"/>
            <a:ext cx="10058400" cy="769441"/>
          </a:xfrm>
          <a:prstGeom prst="rect">
            <a:avLst/>
          </a:prstGeom>
          <a:noFill/>
        </p:spPr>
        <p:txBody>
          <a:bodyPr wrap="square" rtlCol="0">
            <a:spAutoFit/>
          </a:bodyPr>
          <a:lstStyle/>
          <a:p>
            <a:pPr algn="ctr"/>
            <a:r>
              <a:rPr lang="en-US" sz="4400" cap="small" dirty="0">
                <a:latin typeface="Optima"/>
                <a:cs typeface="Optima"/>
              </a:rPr>
              <a:t>Participation </a:t>
            </a:r>
            <a:r>
              <a:rPr lang="en-US" sz="4400" cap="small" dirty="0" smtClean="0">
                <a:latin typeface="Optima"/>
                <a:cs typeface="Optima"/>
              </a:rPr>
              <a:t>= Teamwork = Buy</a:t>
            </a:r>
            <a:r>
              <a:rPr lang="en-US" sz="4400" cap="small" dirty="0">
                <a:latin typeface="Optima"/>
                <a:cs typeface="Optima"/>
              </a:rPr>
              <a:t>-</a:t>
            </a:r>
            <a:r>
              <a:rPr lang="en-US" sz="4400" cap="small" dirty="0" smtClean="0">
                <a:latin typeface="Optima"/>
                <a:cs typeface="Optima"/>
              </a:rPr>
              <a:t>in</a:t>
            </a:r>
            <a:endParaRPr lang="en-US" sz="4400" cap="small" dirty="0">
              <a:latin typeface="Optima"/>
              <a:cs typeface="Optima"/>
            </a:endParaRPr>
          </a:p>
        </p:txBody>
      </p:sp>
    </p:spTree>
    <p:extLst>
      <p:ext uri="{BB962C8B-B14F-4D97-AF65-F5344CB8AC3E}">
        <p14:creationId xmlns:p14="http://schemas.microsoft.com/office/powerpoint/2010/main" xmlns="" val="769276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730" y="1757902"/>
            <a:ext cx="9713669" cy="6014497"/>
          </a:xfrm>
        </p:spPr>
        <p:txBody>
          <a:bodyPr>
            <a:normAutofit/>
          </a:bodyPr>
          <a:lstStyle/>
          <a:p>
            <a:pPr marL="0" indent="0" algn="ctr">
              <a:buNone/>
            </a:pPr>
            <a:r>
              <a:rPr lang="en-US" sz="2800" b="1" u="sng" dirty="0" smtClean="0"/>
              <a:t>How YOU will help </a:t>
            </a:r>
            <a:r>
              <a:rPr lang="en-US" sz="2800" b="1" u="sng" dirty="0"/>
              <a:t>us meet our </a:t>
            </a:r>
            <a:r>
              <a:rPr lang="en-US" sz="2800" b="1" u="sng" dirty="0" smtClean="0"/>
              <a:t>goals:</a:t>
            </a:r>
            <a:endParaRPr lang="en-US" sz="2800" dirty="0"/>
          </a:p>
          <a:p>
            <a:pPr lvl="0">
              <a:spcBef>
                <a:spcPts val="1872"/>
              </a:spcBef>
            </a:pPr>
            <a:r>
              <a:rPr lang="en-US" sz="2800" b="1" dirty="0"/>
              <a:t>Who are three perspective members </a:t>
            </a:r>
            <a:r>
              <a:rPr lang="en-US" sz="2800" b="1" dirty="0" smtClean="0"/>
              <a:t>we should </a:t>
            </a:r>
            <a:r>
              <a:rPr lang="en-US" sz="2800" b="1" dirty="0"/>
              <a:t>contact or you will bring to a meeting?</a:t>
            </a:r>
            <a:endParaRPr lang="en-US" sz="2800" dirty="0"/>
          </a:p>
          <a:p>
            <a:pPr lvl="0">
              <a:spcBef>
                <a:spcPts val="1872"/>
              </a:spcBef>
            </a:pPr>
            <a:r>
              <a:rPr lang="en-US" sz="2800" b="1" dirty="0" smtClean="0"/>
              <a:t>What more can </a:t>
            </a:r>
            <a:r>
              <a:rPr lang="en-US" sz="2800" b="1" dirty="0"/>
              <a:t>we do to </a:t>
            </a:r>
            <a:r>
              <a:rPr lang="en-US" sz="2800" b="1" dirty="0" smtClean="0"/>
              <a:t>insure </a:t>
            </a:r>
            <a:r>
              <a:rPr lang="en-US" sz="2800" b="1" dirty="0"/>
              <a:t>we </a:t>
            </a:r>
            <a:r>
              <a:rPr lang="en-US" sz="2800" b="1" dirty="0" smtClean="0"/>
              <a:t>connect with all club members </a:t>
            </a:r>
            <a:r>
              <a:rPr lang="en-US" sz="2800" b="1" dirty="0"/>
              <a:t>throughout our large </a:t>
            </a:r>
            <a:r>
              <a:rPr lang="en-US" sz="2800" b="1" dirty="0" smtClean="0"/>
              <a:t>geographic area</a:t>
            </a:r>
            <a:r>
              <a:rPr lang="en-US" sz="2800" b="1" dirty="0"/>
              <a:t>?</a:t>
            </a:r>
            <a:endParaRPr lang="en-US" sz="2800" dirty="0"/>
          </a:p>
          <a:p>
            <a:pPr lvl="0">
              <a:spcBef>
                <a:spcPts val="1872"/>
              </a:spcBef>
            </a:pPr>
            <a:r>
              <a:rPr lang="en-US" sz="2800" b="1" dirty="0"/>
              <a:t>What are </a:t>
            </a:r>
            <a:r>
              <a:rPr lang="en-US" sz="2800" b="1" dirty="0" smtClean="0"/>
              <a:t>ideas </a:t>
            </a:r>
            <a:r>
              <a:rPr lang="en-US" sz="2800" b="1" dirty="0"/>
              <a:t>for </a:t>
            </a:r>
            <a:r>
              <a:rPr lang="en-US" sz="2800" b="1" dirty="0" smtClean="0"/>
              <a:t>active community</a:t>
            </a:r>
            <a:r>
              <a:rPr lang="en-US" sz="2800" b="1" i="1" dirty="0" smtClean="0"/>
              <a:t> </a:t>
            </a:r>
            <a:r>
              <a:rPr lang="en-US" sz="2800" b="1" dirty="0" smtClean="0"/>
              <a:t>involvement to further Friendship Force values?</a:t>
            </a:r>
            <a:endParaRPr lang="en-US" sz="2800" dirty="0"/>
          </a:p>
          <a:p>
            <a:pPr lvl="0">
              <a:spcBef>
                <a:spcPts val="1872"/>
              </a:spcBef>
            </a:pPr>
            <a:r>
              <a:rPr lang="en-US" sz="2800" b="1" dirty="0"/>
              <a:t>What </a:t>
            </a:r>
            <a:r>
              <a:rPr lang="en-US" sz="2800" b="1" dirty="0" smtClean="0"/>
              <a:t>cultures should we explore in our programs?</a:t>
            </a:r>
            <a:endParaRPr lang="en-US" sz="2800" dirty="0"/>
          </a:p>
          <a:p>
            <a:pPr lvl="0">
              <a:spcBef>
                <a:spcPts val="1872"/>
              </a:spcBef>
            </a:pPr>
            <a:r>
              <a:rPr lang="en-US" sz="2800" b="1" dirty="0" smtClean="0"/>
              <a:t>What </a:t>
            </a:r>
            <a:r>
              <a:rPr lang="en-US" sz="2800" b="1" dirty="0"/>
              <a:t>have we not done or considered </a:t>
            </a:r>
            <a:r>
              <a:rPr lang="en-US" sz="2800" b="1" dirty="0" smtClean="0"/>
              <a:t>that would further the cause of peace?</a:t>
            </a:r>
            <a:endParaRPr lang="en-US" sz="2800" dirty="0"/>
          </a:p>
        </p:txBody>
      </p:sp>
      <p:sp>
        <p:nvSpPr>
          <p:cNvPr id="4" name="TextBox 3"/>
          <p:cNvSpPr txBox="1"/>
          <p:nvPr/>
        </p:nvSpPr>
        <p:spPr>
          <a:xfrm>
            <a:off x="0" y="18144"/>
            <a:ext cx="10058398" cy="1569660"/>
          </a:xfrm>
          <a:prstGeom prst="rect">
            <a:avLst/>
          </a:prstGeom>
          <a:noFill/>
        </p:spPr>
        <p:txBody>
          <a:bodyPr wrap="square" rtlCol="0">
            <a:spAutoFit/>
          </a:bodyPr>
          <a:lstStyle/>
          <a:p>
            <a:pPr algn="ctr"/>
            <a:r>
              <a:rPr lang="en-US" sz="4800" cap="small" dirty="0" smtClean="0">
                <a:latin typeface="Optima"/>
                <a:cs typeface="Optima"/>
              </a:rPr>
              <a:t>Leaders’ Commitment to Goals</a:t>
            </a:r>
          </a:p>
          <a:p>
            <a:pPr algn="ctr"/>
            <a:r>
              <a:rPr lang="en-US" sz="4800" dirty="0" smtClean="0">
                <a:latin typeface="Optima"/>
                <a:cs typeface="Optima"/>
              </a:rPr>
              <a:t>(an </a:t>
            </a:r>
            <a:r>
              <a:rPr lang="en-US" sz="4800" b="1" i="1" dirty="0" smtClean="0">
                <a:latin typeface="Optima"/>
                <a:cs typeface="Optima"/>
              </a:rPr>
              <a:t>example </a:t>
            </a:r>
            <a:r>
              <a:rPr lang="en-US" sz="4800" dirty="0">
                <a:latin typeface="Optima"/>
                <a:cs typeface="Optima"/>
              </a:rPr>
              <a:t>from FFNI, 2009</a:t>
            </a:r>
            <a:r>
              <a:rPr lang="en-US" sz="4800" dirty="0" smtClean="0">
                <a:latin typeface="Optima"/>
                <a:cs typeface="Optima"/>
              </a:rPr>
              <a:t>)</a:t>
            </a:r>
            <a:endParaRPr lang="en-US" sz="4800" dirty="0">
              <a:latin typeface="Optima"/>
              <a:cs typeface="Optima"/>
            </a:endParaRPr>
          </a:p>
        </p:txBody>
      </p:sp>
    </p:spTree>
    <p:extLst>
      <p:ext uri="{BB962C8B-B14F-4D97-AF65-F5344CB8AC3E}">
        <p14:creationId xmlns:p14="http://schemas.microsoft.com/office/powerpoint/2010/main" xmlns="" val="18985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399" cy="6930976"/>
          </a:xfrm>
        </p:spPr>
        <p:txBody>
          <a:bodyPr>
            <a:noAutofit/>
          </a:bodyPr>
          <a:lstStyle/>
          <a:p>
            <a:pPr>
              <a:lnSpc>
                <a:spcPct val="150000"/>
              </a:lnSpc>
              <a:spcBef>
                <a:spcPts val="0"/>
              </a:spcBef>
            </a:pPr>
            <a:r>
              <a:rPr lang="en-US" sz="9600" b="1" dirty="0"/>
              <a:t>The </a:t>
            </a:r>
            <a:r>
              <a:rPr lang="en-US" sz="9600" b="1" cap="small" dirty="0" smtClean="0"/>
              <a:t>President</a:t>
            </a:r>
            <a:r>
              <a:rPr lang="en-US" sz="9600" b="1" dirty="0" smtClean="0"/>
              <a:t> </a:t>
            </a:r>
            <a:br>
              <a:rPr lang="en-US" sz="9600" b="1" dirty="0" smtClean="0"/>
            </a:br>
            <a:r>
              <a:rPr lang="en-US" sz="9600" b="1" i="1" dirty="0" smtClean="0"/>
              <a:t>does </a:t>
            </a:r>
            <a:r>
              <a:rPr lang="en-US" sz="9600" b="1" i="1" dirty="0"/>
              <a:t>not </a:t>
            </a:r>
            <a:r>
              <a:rPr lang="en-US" sz="9600" b="1" i="1" dirty="0" smtClean="0"/>
              <a:t/>
            </a:r>
            <a:br>
              <a:rPr lang="en-US" sz="9600" b="1" i="1" dirty="0" smtClean="0"/>
            </a:br>
            <a:r>
              <a:rPr lang="en-US" sz="9600" b="1" i="1" dirty="0" smtClean="0"/>
              <a:t>act alone!</a:t>
            </a:r>
            <a:endParaRPr lang="en-US" sz="9600" dirty="0"/>
          </a:p>
        </p:txBody>
      </p:sp>
    </p:spTree>
    <p:extLst>
      <p:ext uri="{BB962C8B-B14F-4D97-AF65-F5344CB8AC3E}">
        <p14:creationId xmlns:p14="http://schemas.microsoft.com/office/powerpoint/2010/main" xmlns="" val="3202353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6295939"/>
          </a:xfrm>
        </p:spPr>
        <p:txBody>
          <a:bodyPr>
            <a:normAutofit/>
          </a:bodyPr>
          <a:lstStyle/>
          <a:p>
            <a:r>
              <a:rPr lang="en-US" sz="7200" dirty="0" smtClean="0"/>
              <a:t>The</a:t>
            </a:r>
            <a:r>
              <a:rPr lang="en-US" sz="9600" dirty="0" smtClean="0"/>
              <a:t> </a:t>
            </a:r>
            <a:br>
              <a:rPr lang="en-US" sz="9600" dirty="0" smtClean="0"/>
            </a:br>
            <a:r>
              <a:rPr lang="en-US" sz="9600" cap="small" dirty="0" smtClean="0"/>
              <a:t>President’s Role:</a:t>
            </a:r>
            <a:endParaRPr lang="en-US" sz="9600" cap="small" dirty="0"/>
          </a:p>
        </p:txBody>
      </p:sp>
    </p:spTree>
    <p:extLst>
      <p:ext uri="{BB962C8B-B14F-4D97-AF65-F5344CB8AC3E}">
        <p14:creationId xmlns:p14="http://schemas.microsoft.com/office/powerpoint/2010/main" xmlns="" val="1768479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364880"/>
          </a:xfrm>
        </p:spPr>
        <p:txBody>
          <a:bodyPr>
            <a:normAutofit/>
          </a:bodyPr>
          <a:lstStyle/>
          <a:p>
            <a:r>
              <a:rPr lang="en-US" sz="4400" cap="small" dirty="0" smtClean="0">
                <a:latin typeface="Optima"/>
                <a:cs typeface="Optima"/>
              </a:rPr>
              <a:t>How did you arrive at your responses</a:t>
            </a:r>
            <a:r>
              <a:rPr lang="en-US" sz="4400" dirty="0" smtClean="0">
                <a:latin typeface="Optima"/>
                <a:cs typeface="Optima"/>
              </a:rPr>
              <a:t>?</a:t>
            </a:r>
            <a:endParaRPr lang="en-US" sz="4400" dirty="0">
              <a:latin typeface="Optima"/>
              <a:cs typeface="Optima"/>
            </a:endParaRPr>
          </a:p>
        </p:txBody>
      </p:sp>
      <p:sp>
        <p:nvSpPr>
          <p:cNvPr id="5" name="TextBox 4"/>
          <p:cNvSpPr txBox="1"/>
          <p:nvPr/>
        </p:nvSpPr>
        <p:spPr>
          <a:xfrm>
            <a:off x="254018" y="1495433"/>
            <a:ext cx="9804383" cy="5468164"/>
          </a:xfrm>
          <a:prstGeom prst="rect">
            <a:avLst/>
          </a:prstGeom>
          <a:noFill/>
        </p:spPr>
        <p:txBody>
          <a:bodyPr wrap="square" rtlCol="0">
            <a:spAutoFit/>
          </a:bodyPr>
          <a:lstStyle/>
          <a:p>
            <a:pPr marL="342900" indent="-342900">
              <a:spcAft>
                <a:spcPts val="4000"/>
              </a:spcAft>
              <a:buFont typeface="Arial"/>
              <a:buChar char="•"/>
            </a:pPr>
            <a:r>
              <a:rPr lang="en-US" sz="3600" dirty="0" smtClean="0">
                <a:latin typeface="Optima"/>
                <a:cs typeface="Optima"/>
              </a:rPr>
              <a:t>Did everyone </a:t>
            </a:r>
            <a:r>
              <a:rPr lang="en-US" sz="3600" dirty="0" smtClean="0">
                <a:solidFill>
                  <a:srgbClr val="FF0000"/>
                </a:solidFill>
                <a:latin typeface="Optima"/>
                <a:cs typeface="Optima"/>
              </a:rPr>
              <a:t>discuss</a:t>
            </a:r>
            <a:r>
              <a:rPr lang="en-US" sz="3600" dirty="0" smtClean="0">
                <a:latin typeface="Optima"/>
                <a:cs typeface="Optima"/>
              </a:rPr>
              <a:t> before each of you wrote?</a:t>
            </a:r>
          </a:p>
          <a:p>
            <a:pPr marL="342900" indent="-342900">
              <a:spcAft>
                <a:spcPts val="4000"/>
              </a:spcAft>
              <a:buFont typeface="Arial"/>
              <a:buChar char="•"/>
            </a:pPr>
            <a:r>
              <a:rPr lang="en-US" sz="3600" dirty="0" smtClean="0">
                <a:latin typeface="Optima"/>
                <a:cs typeface="Optima"/>
              </a:rPr>
              <a:t>Did the group </a:t>
            </a:r>
            <a:r>
              <a:rPr lang="en-US" sz="3600" dirty="0" smtClean="0">
                <a:solidFill>
                  <a:srgbClr val="FF0000"/>
                </a:solidFill>
                <a:latin typeface="Optima"/>
                <a:cs typeface="Optima"/>
              </a:rPr>
              <a:t>consider</a:t>
            </a:r>
            <a:r>
              <a:rPr lang="en-US" sz="3600" dirty="0" smtClean="0">
                <a:latin typeface="Optima"/>
                <a:cs typeface="Optima"/>
              </a:rPr>
              <a:t> multiple ideas?</a:t>
            </a:r>
          </a:p>
          <a:p>
            <a:pPr marL="342900" indent="-342900">
              <a:spcAft>
                <a:spcPts val="4000"/>
              </a:spcAft>
              <a:buFont typeface="Arial"/>
              <a:buChar char="•"/>
            </a:pPr>
            <a:r>
              <a:rPr lang="en-US" sz="3600" dirty="0" smtClean="0">
                <a:latin typeface="Optima"/>
                <a:cs typeface="Optima"/>
              </a:rPr>
              <a:t>Did everyone </a:t>
            </a:r>
            <a:r>
              <a:rPr lang="en-US" sz="3600" dirty="0" smtClean="0">
                <a:solidFill>
                  <a:srgbClr val="FF0000"/>
                </a:solidFill>
                <a:latin typeface="Optima"/>
                <a:cs typeface="Optima"/>
              </a:rPr>
              <a:t>participate</a:t>
            </a:r>
            <a:r>
              <a:rPr lang="en-US" sz="3600" dirty="0" smtClean="0">
                <a:latin typeface="Optima"/>
                <a:cs typeface="Optima"/>
              </a:rPr>
              <a:t>?  </a:t>
            </a:r>
          </a:p>
          <a:p>
            <a:pPr marL="342900" indent="-342900">
              <a:spcAft>
                <a:spcPts val="4000"/>
              </a:spcAft>
              <a:buFont typeface="Arial"/>
              <a:buChar char="•"/>
            </a:pPr>
            <a:r>
              <a:rPr lang="en-US" sz="3600" dirty="0" smtClean="0">
                <a:latin typeface="Optima"/>
                <a:cs typeface="Optima"/>
              </a:rPr>
              <a:t>Did you </a:t>
            </a:r>
            <a:r>
              <a:rPr lang="en-US" sz="3600" dirty="0" smtClean="0">
                <a:solidFill>
                  <a:srgbClr val="FF0000"/>
                </a:solidFill>
                <a:latin typeface="Optima"/>
                <a:cs typeface="Optima"/>
              </a:rPr>
              <a:t>listen</a:t>
            </a:r>
            <a:r>
              <a:rPr lang="en-US" sz="3600" dirty="0" smtClean="0">
                <a:latin typeface="Optima"/>
                <a:cs typeface="Optima"/>
              </a:rPr>
              <a:t> to each other?</a:t>
            </a:r>
          </a:p>
          <a:p>
            <a:pPr marL="342900" indent="-342900">
              <a:spcAft>
                <a:spcPts val="4000"/>
              </a:spcAft>
              <a:buFont typeface="Arial"/>
              <a:buChar char="•"/>
            </a:pPr>
            <a:r>
              <a:rPr lang="en-US" sz="3600" dirty="0" smtClean="0">
                <a:latin typeface="Optima"/>
                <a:cs typeface="Optima"/>
              </a:rPr>
              <a:t>Did you </a:t>
            </a:r>
            <a:r>
              <a:rPr lang="en-US" sz="3600" dirty="0" smtClean="0">
                <a:solidFill>
                  <a:srgbClr val="FF0000"/>
                </a:solidFill>
                <a:latin typeface="Optima"/>
                <a:cs typeface="Optima"/>
              </a:rPr>
              <a:t>revise</a:t>
            </a:r>
            <a:r>
              <a:rPr lang="en-US" sz="3600" dirty="0" smtClean="0">
                <a:latin typeface="Optima"/>
                <a:cs typeface="Optima"/>
              </a:rPr>
              <a:t> your ideas based on discussion?</a:t>
            </a:r>
            <a:endParaRPr lang="en-US" sz="3600" dirty="0">
              <a:latin typeface="Optima"/>
              <a:cs typeface="Optima"/>
            </a:endParaRPr>
          </a:p>
        </p:txBody>
      </p:sp>
    </p:spTree>
    <p:extLst>
      <p:ext uri="{BB962C8B-B14F-4D97-AF65-F5344CB8AC3E}">
        <p14:creationId xmlns:p14="http://schemas.microsoft.com/office/powerpoint/2010/main" xmlns="" val="399197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89053"/>
            <a:ext cx="10058399" cy="5632311"/>
          </a:xfrm>
          <a:prstGeom prst="rect">
            <a:avLst/>
          </a:prstGeom>
          <a:noFill/>
        </p:spPr>
        <p:txBody>
          <a:bodyPr wrap="square" rtlCol="0">
            <a:spAutoFit/>
          </a:bodyPr>
          <a:lstStyle/>
          <a:p>
            <a:pPr algn="ctr"/>
            <a:r>
              <a:rPr lang="en-US" sz="7200" cap="small" dirty="0">
                <a:latin typeface="Optima"/>
                <a:cs typeface="Optima"/>
              </a:rPr>
              <a:t>Encourage &amp; Support </a:t>
            </a:r>
            <a:r>
              <a:rPr lang="en-US" sz="7200" dirty="0">
                <a:latin typeface="Optima"/>
                <a:cs typeface="Optima"/>
              </a:rPr>
              <a:t>t</a:t>
            </a:r>
            <a:r>
              <a:rPr lang="en-US" sz="7200" dirty="0" smtClean="0">
                <a:latin typeface="Optima"/>
                <a:cs typeface="Optima"/>
              </a:rPr>
              <a:t>he </a:t>
            </a:r>
            <a:r>
              <a:rPr lang="en-US" sz="7200" cap="small" dirty="0" smtClean="0">
                <a:latin typeface="Optima"/>
                <a:cs typeface="Optima"/>
              </a:rPr>
              <a:t>Leadership Team </a:t>
            </a:r>
          </a:p>
          <a:p>
            <a:pPr algn="ctr"/>
            <a:r>
              <a:rPr lang="en-US" sz="7200" dirty="0" smtClean="0">
                <a:latin typeface="Optima"/>
                <a:cs typeface="Optima"/>
              </a:rPr>
              <a:t>as </a:t>
            </a:r>
            <a:r>
              <a:rPr lang="en-US" sz="7200" dirty="0">
                <a:latin typeface="Optima"/>
                <a:cs typeface="Optima"/>
              </a:rPr>
              <a:t>they work with</a:t>
            </a:r>
            <a:r>
              <a:rPr lang="en-US" sz="7200" i="1" dirty="0">
                <a:latin typeface="Optima"/>
                <a:cs typeface="Optima"/>
              </a:rPr>
              <a:t> </a:t>
            </a:r>
            <a:r>
              <a:rPr lang="en-US" sz="7200" dirty="0" smtClean="0">
                <a:latin typeface="Optima"/>
                <a:cs typeface="Optima"/>
              </a:rPr>
              <a:t> </a:t>
            </a:r>
            <a:r>
              <a:rPr lang="en-US" sz="7200" dirty="0">
                <a:latin typeface="Optima"/>
                <a:cs typeface="Optima"/>
              </a:rPr>
              <a:t/>
            </a:r>
            <a:br>
              <a:rPr lang="en-US" sz="7200" dirty="0">
                <a:latin typeface="Optima"/>
                <a:cs typeface="Optima"/>
              </a:rPr>
            </a:br>
            <a:r>
              <a:rPr lang="en-US" sz="7200" dirty="0" smtClean="0">
                <a:latin typeface="Optima"/>
                <a:cs typeface="Optima"/>
              </a:rPr>
              <a:t>the</a:t>
            </a:r>
            <a:r>
              <a:rPr lang="en-US" sz="7200" i="1" dirty="0" smtClean="0">
                <a:latin typeface="Optima"/>
                <a:cs typeface="Optima"/>
              </a:rPr>
              <a:t> </a:t>
            </a:r>
            <a:r>
              <a:rPr lang="en-US" sz="7200" i="1" cap="small" dirty="0" smtClean="0">
                <a:latin typeface="Optima"/>
                <a:cs typeface="Optima"/>
              </a:rPr>
              <a:t>whole membership</a:t>
            </a:r>
            <a:r>
              <a:rPr lang="en-US" sz="7200" i="1" dirty="0" smtClean="0">
                <a:latin typeface="Optima"/>
                <a:cs typeface="Optima"/>
              </a:rPr>
              <a:t> </a:t>
            </a:r>
            <a:r>
              <a:rPr lang="en-US" sz="7200" dirty="0">
                <a:latin typeface="Optima"/>
                <a:cs typeface="Optima"/>
              </a:rPr>
              <a:t/>
            </a:r>
            <a:br>
              <a:rPr lang="en-US" sz="7200" dirty="0">
                <a:latin typeface="Optima"/>
                <a:cs typeface="Optima"/>
              </a:rPr>
            </a:br>
            <a:r>
              <a:rPr lang="en-US" sz="7200" dirty="0">
                <a:latin typeface="Optima"/>
                <a:cs typeface="Optima"/>
              </a:rPr>
              <a:t>to fulfill the goals.</a:t>
            </a:r>
          </a:p>
        </p:txBody>
      </p:sp>
    </p:spTree>
    <p:extLst>
      <p:ext uri="{BB962C8B-B14F-4D97-AF65-F5344CB8AC3E}">
        <p14:creationId xmlns:p14="http://schemas.microsoft.com/office/powerpoint/2010/main" xmlns="" val="142646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058400" cy="2032119"/>
          </a:xfrm>
        </p:spPr>
        <p:txBody>
          <a:bodyPr>
            <a:noAutofit/>
          </a:bodyPr>
          <a:lstStyle/>
          <a:p>
            <a:r>
              <a:rPr lang="en-US" sz="7200" cap="small" dirty="0" smtClean="0">
                <a:solidFill>
                  <a:srgbClr val="FF0000"/>
                </a:solidFill>
                <a:latin typeface="Optima"/>
                <a:cs typeface="Optima"/>
              </a:rPr>
              <a:t>Monitor Progress</a:t>
            </a:r>
            <a:endParaRPr lang="en-US" sz="7200" cap="small" dirty="0">
              <a:solidFill>
                <a:srgbClr val="FF0000"/>
              </a:solidFill>
              <a:latin typeface="Optima"/>
              <a:cs typeface="Optima"/>
            </a:endParaRPr>
          </a:p>
        </p:txBody>
      </p:sp>
      <p:sp>
        <p:nvSpPr>
          <p:cNvPr id="4" name="TextBox 3"/>
          <p:cNvSpPr txBox="1"/>
          <p:nvPr/>
        </p:nvSpPr>
        <p:spPr>
          <a:xfrm>
            <a:off x="0" y="2032118"/>
            <a:ext cx="10058399" cy="2400657"/>
          </a:xfrm>
          <a:prstGeom prst="rect">
            <a:avLst/>
          </a:prstGeom>
          <a:noFill/>
        </p:spPr>
        <p:txBody>
          <a:bodyPr wrap="square" rtlCol="0">
            <a:spAutoFit/>
          </a:bodyPr>
          <a:lstStyle/>
          <a:p>
            <a:pPr marL="1195212" lvl="1" indent="-685800">
              <a:spcBef>
                <a:spcPts val="1800"/>
              </a:spcBef>
              <a:buFont typeface="Arial"/>
              <a:buChar char="•"/>
            </a:pPr>
            <a:r>
              <a:rPr lang="en-US" sz="4000" dirty="0">
                <a:latin typeface="Optima"/>
                <a:cs typeface="Optima"/>
              </a:rPr>
              <a:t>On the agenda of </a:t>
            </a:r>
            <a:r>
              <a:rPr lang="en-US" sz="4000" b="1" i="1" dirty="0">
                <a:latin typeface="Optima"/>
                <a:cs typeface="Optima"/>
              </a:rPr>
              <a:t>every</a:t>
            </a:r>
            <a:r>
              <a:rPr lang="en-US" sz="4000" dirty="0">
                <a:latin typeface="Optima"/>
                <a:cs typeface="Optima"/>
              </a:rPr>
              <a:t> Board Meeting</a:t>
            </a:r>
          </a:p>
          <a:p>
            <a:pPr marL="1195212" lvl="1" indent="-685800">
              <a:spcBef>
                <a:spcPts val="1800"/>
              </a:spcBef>
              <a:buFont typeface="Arial"/>
              <a:buChar char="•"/>
            </a:pPr>
            <a:r>
              <a:rPr lang="en-US" sz="4000" dirty="0"/>
              <a:t>Done by </a:t>
            </a:r>
            <a:r>
              <a:rPr lang="en-US" sz="4000" b="1" i="1" dirty="0" smtClean="0"/>
              <a:t>whole</a:t>
            </a:r>
            <a:r>
              <a:rPr lang="en-US" sz="4000" dirty="0" smtClean="0"/>
              <a:t> </a:t>
            </a:r>
            <a:r>
              <a:rPr lang="en-US" sz="4000" dirty="0"/>
              <a:t>Leadership Team</a:t>
            </a:r>
          </a:p>
          <a:p>
            <a:pPr marL="1195212" lvl="1" indent="-685800">
              <a:spcBef>
                <a:spcPts val="1800"/>
              </a:spcBef>
              <a:buFont typeface="Arial"/>
              <a:buChar char="•"/>
            </a:pPr>
            <a:r>
              <a:rPr lang="en-US" sz="4000" dirty="0">
                <a:latin typeface="Optima"/>
                <a:cs typeface="Optima"/>
              </a:rPr>
              <a:t>Adjust Goals as needed</a:t>
            </a:r>
            <a:endParaRPr lang="en-US" sz="4000" dirty="0"/>
          </a:p>
        </p:txBody>
      </p:sp>
    </p:spTree>
    <p:extLst>
      <p:ext uri="{BB962C8B-B14F-4D97-AF65-F5344CB8AC3E}">
        <p14:creationId xmlns:p14="http://schemas.microsoft.com/office/powerpoint/2010/main" xmlns="" val="340774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058400" cy="2032119"/>
          </a:xfrm>
        </p:spPr>
        <p:txBody>
          <a:bodyPr>
            <a:noAutofit/>
          </a:bodyPr>
          <a:lstStyle/>
          <a:p>
            <a:r>
              <a:rPr lang="en-US" sz="7200" cap="small" dirty="0" smtClean="0">
                <a:solidFill>
                  <a:srgbClr val="FF0000"/>
                </a:solidFill>
                <a:latin typeface="Optima"/>
                <a:cs typeface="Optima"/>
              </a:rPr>
              <a:t>Communication</a:t>
            </a:r>
            <a:endParaRPr lang="en-US" sz="7200" cap="small" dirty="0">
              <a:solidFill>
                <a:srgbClr val="FF0000"/>
              </a:solidFill>
              <a:latin typeface="Optima"/>
              <a:cs typeface="Optima"/>
            </a:endParaRPr>
          </a:p>
        </p:txBody>
      </p:sp>
      <p:sp>
        <p:nvSpPr>
          <p:cNvPr id="5" name="TextBox 4"/>
          <p:cNvSpPr txBox="1"/>
          <p:nvPr/>
        </p:nvSpPr>
        <p:spPr>
          <a:xfrm>
            <a:off x="489878" y="1705254"/>
            <a:ext cx="9568521" cy="5016758"/>
          </a:xfrm>
          <a:prstGeom prst="rect">
            <a:avLst/>
          </a:prstGeom>
          <a:noFill/>
        </p:spPr>
        <p:txBody>
          <a:bodyPr wrap="square" rtlCol="0">
            <a:spAutoFit/>
          </a:bodyPr>
          <a:lstStyle/>
          <a:p>
            <a:pPr marL="571500" lvl="1" indent="-571500">
              <a:spcAft>
                <a:spcPts val="2400"/>
              </a:spcAft>
              <a:buFont typeface="Arial"/>
              <a:buChar char="•"/>
            </a:pPr>
            <a:r>
              <a:rPr lang="en-US" sz="4000" dirty="0" smtClean="0">
                <a:latin typeface="Optima"/>
                <a:cs typeface="Optima"/>
              </a:rPr>
              <a:t>Responsibility of Leadership Team, not just President</a:t>
            </a:r>
          </a:p>
          <a:p>
            <a:pPr marL="571500" lvl="1" indent="-571500">
              <a:spcAft>
                <a:spcPts val="600"/>
              </a:spcAft>
              <a:buFont typeface="Arial"/>
              <a:buChar char="•"/>
            </a:pPr>
            <a:r>
              <a:rPr lang="en-US" sz="4000" dirty="0">
                <a:latin typeface="Optima"/>
                <a:cs typeface="Optima"/>
              </a:rPr>
              <a:t>K</a:t>
            </a:r>
            <a:r>
              <a:rPr lang="en-US" sz="4000" dirty="0" smtClean="0">
                <a:latin typeface="Optima"/>
                <a:cs typeface="Optima"/>
              </a:rPr>
              <a:t>eep Goals </a:t>
            </a:r>
            <a:r>
              <a:rPr lang="en-US" sz="4000" b="1" i="1" dirty="0" smtClean="0">
                <a:latin typeface="Optima"/>
                <a:cs typeface="Optima"/>
              </a:rPr>
              <a:t>in front of the members</a:t>
            </a:r>
            <a:r>
              <a:rPr lang="en-US" sz="4000" dirty="0" smtClean="0">
                <a:latin typeface="Optima"/>
                <a:cs typeface="Optima"/>
              </a:rPr>
              <a:t> via</a:t>
            </a:r>
            <a:endParaRPr lang="en-US" sz="4000" b="1" i="1" dirty="0" smtClean="0">
              <a:latin typeface="Optima"/>
              <a:cs typeface="Optima"/>
            </a:endParaRPr>
          </a:p>
          <a:p>
            <a:pPr marL="581025" lvl="1">
              <a:spcAft>
                <a:spcPts val="600"/>
              </a:spcAft>
            </a:pPr>
            <a:r>
              <a:rPr lang="en-US" sz="4000" dirty="0" smtClean="0">
                <a:latin typeface="Optima"/>
                <a:cs typeface="Optima"/>
              </a:rPr>
              <a:t>— Newsletters</a:t>
            </a:r>
            <a:endParaRPr lang="en-US" sz="4000" dirty="0">
              <a:latin typeface="Optima"/>
              <a:cs typeface="Optima"/>
            </a:endParaRPr>
          </a:p>
          <a:p>
            <a:pPr marL="581025" lvl="1">
              <a:spcAft>
                <a:spcPts val="600"/>
              </a:spcAft>
            </a:pPr>
            <a:r>
              <a:rPr lang="en-US" sz="4000" dirty="0" smtClean="0">
                <a:latin typeface="Optima"/>
                <a:cs typeface="Optima"/>
              </a:rPr>
              <a:t>— General </a:t>
            </a:r>
            <a:r>
              <a:rPr lang="en-US" sz="4000" dirty="0">
                <a:latin typeface="Optima"/>
                <a:cs typeface="Optima"/>
              </a:rPr>
              <a:t>meetings</a:t>
            </a:r>
          </a:p>
          <a:p>
            <a:pPr marL="581025" lvl="1">
              <a:spcAft>
                <a:spcPts val="600"/>
              </a:spcAft>
            </a:pPr>
            <a:r>
              <a:rPr lang="en-US" sz="4000" dirty="0" smtClean="0">
                <a:latin typeface="Optima"/>
                <a:cs typeface="Optima"/>
              </a:rPr>
              <a:t>— Occasional </a:t>
            </a:r>
            <a:r>
              <a:rPr lang="en-US" sz="4000" dirty="0">
                <a:latin typeface="Optima"/>
                <a:cs typeface="Optima"/>
              </a:rPr>
              <a:t>emails to the members</a:t>
            </a:r>
          </a:p>
          <a:p>
            <a:pPr marL="581025" lvl="1">
              <a:spcAft>
                <a:spcPts val="600"/>
              </a:spcAft>
            </a:pPr>
            <a:r>
              <a:rPr lang="en-US" sz="4000" dirty="0" smtClean="0">
                <a:latin typeface="Optima"/>
                <a:cs typeface="Optima"/>
              </a:rPr>
              <a:t>— Texts</a:t>
            </a:r>
            <a:r>
              <a:rPr lang="en-US" sz="4000" dirty="0">
                <a:latin typeface="Optima"/>
                <a:cs typeface="Optima"/>
              </a:rPr>
              <a:t>, tweets, etc</a:t>
            </a:r>
            <a:r>
              <a:rPr lang="en-US" sz="4000" dirty="0" smtClean="0">
                <a:latin typeface="Optima"/>
                <a:cs typeface="Optima"/>
              </a:rPr>
              <a:t>.</a:t>
            </a:r>
            <a:endParaRPr lang="en-US" sz="4000" dirty="0">
              <a:latin typeface="Optima"/>
              <a:cs typeface="Optima"/>
            </a:endParaRPr>
          </a:p>
        </p:txBody>
      </p:sp>
    </p:spTree>
    <p:extLst>
      <p:ext uri="{BB962C8B-B14F-4D97-AF65-F5344CB8AC3E}">
        <p14:creationId xmlns:p14="http://schemas.microsoft.com/office/powerpoint/2010/main" xmlns="" val="164425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058400" cy="2642975"/>
          </a:xfrm>
        </p:spPr>
        <p:txBody>
          <a:bodyPr>
            <a:noAutofit/>
          </a:bodyPr>
          <a:lstStyle/>
          <a:p>
            <a:r>
              <a:rPr lang="en-US" sz="7200" cap="small" dirty="0" smtClean="0">
                <a:solidFill>
                  <a:srgbClr val="FF0000"/>
                </a:solidFill>
              </a:rPr>
              <a:t>Additional Ideas on Meeting Goals</a:t>
            </a:r>
            <a:endParaRPr lang="en-US" sz="7200" cap="small" dirty="0">
              <a:solidFill>
                <a:srgbClr val="FF0000"/>
              </a:solidFill>
            </a:endParaRPr>
          </a:p>
        </p:txBody>
      </p:sp>
      <p:sp>
        <p:nvSpPr>
          <p:cNvPr id="3" name="Content Placeholder 2"/>
          <p:cNvSpPr>
            <a:spLocks noGrp="1"/>
          </p:cNvSpPr>
          <p:nvPr>
            <p:ph idx="1"/>
          </p:nvPr>
        </p:nvSpPr>
        <p:spPr>
          <a:xfrm>
            <a:off x="502920" y="2642975"/>
            <a:ext cx="9052560" cy="5129425"/>
          </a:xfrm>
        </p:spPr>
        <p:txBody>
          <a:bodyPr>
            <a:noAutofit/>
          </a:bodyPr>
          <a:lstStyle/>
          <a:p>
            <a:pPr>
              <a:spcBef>
                <a:spcPts val="1800"/>
              </a:spcBef>
            </a:pPr>
            <a:r>
              <a:rPr lang="en-US" sz="4000" dirty="0" smtClean="0"/>
              <a:t>Consult each other</a:t>
            </a:r>
          </a:p>
          <a:p>
            <a:pPr>
              <a:spcBef>
                <a:spcPts val="1800"/>
              </a:spcBef>
            </a:pPr>
            <a:r>
              <a:rPr lang="en-US" sz="4000" dirty="0" smtClean="0"/>
              <a:t>Email or call other regional presidents</a:t>
            </a:r>
          </a:p>
          <a:p>
            <a:pPr>
              <a:spcBef>
                <a:spcPts val="1800"/>
              </a:spcBef>
            </a:pPr>
            <a:r>
              <a:rPr lang="en-US" sz="4000" dirty="0" smtClean="0"/>
              <a:t>Email or call your FF Regional Rep</a:t>
            </a:r>
          </a:p>
          <a:p>
            <a:pPr>
              <a:spcBef>
                <a:spcPts val="1800"/>
              </a:spcBef>
            </a:pPr>
            <a:r>
              <a:rPr lang="en-US" sz="4000" dirty="0" smtClean="0"/>
              <a:t>Email or call </a:t>
            </a:r>
            <a:r>
              <a:rPr lang="en-US" sz="4000" b="1" i="1" dirty="0" smtClean="0"/>
              <a:t>Staff at FFI in Atlanta!</a:t>
            </a:r>
            <a:endParaRPr lang="en-US" sz="4000" dirty="0" smtClean="0"/>
          </a:p>
          <a:p>
            <a:pPr>
              <a:spcBef>
                <a:spcPts val="1800"/>
              </a:spcBef>
            </a:pPr>
            <a:r>
              <a:rPr lang="en-US" sz="4000" dirty="0" smtClean="0"/>
              <a:t>Use the forms and other resources available on the FFI Website</a:t>
            </a:r>
            <a:endParaRPr lang="en-US" sz="4000" dirty="0"/>
          </a:p>
        </p:txBody>
      </p:sp>
    </p:spTree>
    <p:extLst>
      <p:ext uri="{BB962C8B-B14F-4D97-AF65-F5344CB8AC3E}">
        <p14:creationId xmlns:p14="http://schemas.microsoft.com/office/powerpoint/2010/main" xmlns="" val="5913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256"/>
            <a:ext cx="10058400" cy="1295400"/>
          </a:xfrm>
        </p:spPr>
        <p:txBody>
          <a:bodyPr>
            <a:normAutofit/>
          </a:bodyPr>
          <a:lstStyle/>
          <a:p>
            <a:r>
              <a:rPr lang="en-US" sz="7200" cap="small" dirty="0" smtClean="0">
                <a:solidFill>
                  <a:srgbClr val="FF0000"/>
                </a:solidFill>
              </a:rPr>
              <a:t>Other Considerations</a:t>
            </a:r>
            <a:endParaRPr lang="en-US" sz="7200" cap="small" dirty="0">
              <a:solidFill>
                <a:srgbClr val="FF0000"/>
              </a:solidFill>
            </a:endParaRPr>
          </a:p>
        </p:txBody>
      </p:sp>
      <p:sp>
        <p:nvSpPr>
          <p:cNvPr id="3" name="Content Placeholder 2"/>
          <p:cNvSpPr>
            <a:spLocks noGrp="1"/>
          </p:cNvSpPr>
          <p:nvPr>
            <p:ph idx="1"/>
          </p:nvPr>
        </p:nvSpPr>
        <p:spPr/>
        <p:txBody>
          <a:bodyPr>
            <a:normAutofit/>
          </a:bodyPr>
          <a:lstStyle/>
          <a:p>
            <a:pPr>
              <a:spcBef>
                <a:spcPts val="0"/>
              </a:spcBef>
              <a:spcAft>
                <a:spcPts val="2400"/>
              </a:spcAft>
            </a:pPr>
            <a:r>
              <a:rPr lang="en-US" sz="4000" dirty="0" smtClean="0"/>
              <a:t>Discover &amp; use the talents of your membership</a:t>
            </a:r>
          </a:p>
          <a:p>
            <a:pPr>
              <a:spcBef>
                <a:spcPts val="0"/>
              </a:spcBef>
              <a:spcAft>
                <a:spcPts val="2400"/>
              </a:spcAft>
            </a:pPr>
            <a:r>
              <a:rPr lang="en-US" sz="4000" dirty="0" smtClean="0"/>
              <a:t>Younger members will be accustomed to collaborating in teams</a:t>
            </a:r>
          </a:p>
          <a:p>
            <a:pPr>
              <a:spcBef>
                <a:spcPts val="0"/>
              </a:spcBef>
              <a:spcAft>
                <a:spcPts val="2400"/>
              </a:spcAft>
            </a:pPr>
            <a:r>
              <a:rPr lang="en-US" sz="4000" dirty="0" smtClean="0"/>
              <a:t>Develop &amp; implement a </a:t>
            </a:r>
            <a:r>
              <a:rPr lang="en-US" sz="4000" b="1" i="1" dirty="0" smtClean="0"/>
              <a:t>working plan</a:t>
            </a:r>
            <a:r>
              <a:rPr lang="en-US" sz="4000" dirty="0" smtClean="0"/>
              <a:t> to engage new members</a:t>
            </a:r>
          </a:p>
        </p:txBody>
      </p:sp>
    </p:spTree>
    <p:extLst>
      <p:ext uri="{BB962C8B-B14F-4D97-AF65-F5344CB8AC3E}">
        <p14:creationId xmlns:p14="http://schemas.microsoft.com/office/powerpoint/2010/main" xmlns="" val="268827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096"/>
            <a:ext cx="10058400" cy="2718779"/>
          </a:xfrm>
        </p:spPr>
        <p:txBody>
          <a:bodyPr>
            <a:noAutofit/>
          </a:bodyPr>
          <a:lstStyle/>
          <a:p>
            <a:r>
              <a:rPr lang="en-US" sz="6000" dirty="0" smtClean="0">
                <a:solidFill>
                  <a:srgbClr val="FF0000"/>
                </a:solidFill>
              </a:rPr>
              <a:t>Collaboration </a:t>
            </a:r>
            <a:br>
              <a:rPr lang="en-US" sz="6000" dirty="0" smtClean="0">
                <a:solidFill>
                  <a:srgbClr val="FF0000"/>
                </a:solidFill>
              </a:rPr>
            </a:br>
            <a:r>
              <a:rPr lang="en-US" sz="6000" cap="small" dirty="0" smtClean="0">
                <a:solidFill>
                  <a:srgbClr val="FF0000"/>
                </a:solidFill>
              </a:rPr>
              <a:t>Mentors </a:t>
            </a:r>
            <a:r>
              <a:rPr lang="en-US" sz="6000" dirty="0" smtClean="0">
                <a:solidFill>
                  <a:srgbClr val="FF0000"/>
                </a:solidFill>
              </a:rPr>
              <a:t>New Leaders</a:t>
            </a:r>
            <a:br>
              <a:rPr lang="en-US" sz="6000" dirty="0" smtClean="0">
                <a:solidFill>
                  <a:srgbClr val="FF0000"/>
                </a:solidFill>
              </a:rPr>
            </a:br>
            <a:r>
              <a:rPr lang="en-US" sz="6000" dirty="0" smtClean="0">
                <a:solidFill>
                  <a:srgbClr val="FF0000"/>
                </a:solidFill>
              </a:rPr>
              <a:t>as they</a:t>
            </a:r>
            <a:endParaRPr lang="en-US" sz="6000" dirty="0">
              <a:solidFill>
                <a:srgbClr val="FF0000"/>
              </a:solidFill>
            </a:endParaRPr>
          </a:p>
        </p:txBody>
      </p:sp>
      <p:sp>
        <p:nvSpPr>
          <p:cNvPr id="3" name="Content Placeholder 2"/>
          <p:cNvSpPr>
            <a:spLocks noGrp="1"/>
          </p:cNvSpPr>
          <p:nvPr>
            <p:ph idx="1"/>
          </p:nvPr>
        </p:nvSpPr>
        <p:spPr>
          <a:xfrm>
            <a:off x="502920" y="2848595"/>
            <a:ext cx="9555480" cy="4833087"/>
          </a:xfrm>
        </p:spPr>
        <p:txBody>
          <a:bodyPr>
            <a:normAutofit/>
          </a:bodyPr>
          <a:lstStyle/>
          <a:p>
            <a:pPr>
              <a:spcBef>
                <a:spcPts val="1800"/>
              </a:spcBef>
            </a:pPr>
            <a:r>
              <a:rPr lang="en-US" sz="4000" dirty="0" smtClean="0"/>
              <a:t>Set goals </a:t>
            </a:r>
            <a:r>
              <a:rPr lang="en-US" sz="4000" dirty="0" smtClean="0">
                <a:solidFill>
                  <a:srgbClr val="FF0000"/>
                </a:solidFill>
              </a:rPr>
              <a:t>together </a:t>
            </a:r>
          </a:p>
          <a:p>
            <a:pPr>
              <a:spcBef>
                <a:spcPts val="1800"/>
              </a:spcBef>
            </a:pPr>
            <a:r>
              <a:rPr lang="en-US" sz="4000" dirty="0" smtClean="0"/>
              <a:t>Create strategies to fulfill those goals </a:t>
            </a:r>
            <a:r>
              <a:rPr lang="en-US" sz="4000" dirty="0" smtClean="0">
                <a:solidFill>
                  <a:srgbClr val="FF0000"/>
                </a:solidFill>
              </a:rPr>
              <a:t>together</a:t>
            </a:r>
          </a:p>
          <a:p>
            <a:pPr>
              <a:spcBef>
                <a:spcPts val="1800"/>
              </a:spcBef>
            </a:pPr>
            <a:r>
              <a:rPr lang="en-US" sz="4000" dirty="0" smtClean="0"/>
              <a:t>Implement those strategies </a:t>
            </a:r>
            <a:r>
              <a:rPr lang="en-US" sz="4000" dirty="0" smtClean="0">
                <a:solidFill>
                  <a:srgbClr val="FF0000"/>
                </a:solidFill>
              </a:rPr>
              <a:t>together</a:t>
            </a:r>
          </a:p>
          <a:p>
            <a:pPr>
              <a:spcBef>
                <a:spcPts val="1800"/>
              </a:spcBef>
            </a:pPr>
            <a:r>
              <a:rPr lang="en-US" sz="4000" dirty="0" smtClean="0"/>
              <a:t>Evaluate and revise goals </a:t>
            </a:r>
            <a:r>
              <a:rPr lang="en-US" sz="4000" dirty="0" smtClean="0">
                <a:solidFill>
                  <a:srgbClr val="FF0000"/>
                </a:solidFill>
              </a:rPr>
              <a:t>together</a:t>
            </a:r>
            <a:endParaRPr lang="en-US" sz="4000" dirty="0" smtClean="0"/>
          </a:p>
          <a:p>
            <a:pPr>
              <a:spcBef>
                <a:spcPts val="1800"/>
              </a:spcBef>
            </a:pPr>
            <a:r>
              <a:rPr lang="en-US" sz="4000" dirty="0" smtClean="0"/>
              <a:t>Learn collaborative leadership </a:t>
            </a:r>
            <a:r>
              <a:rPr lang="en-US" sz="4000" dirty="0" smtClean="0">
                <a:solidFill>
                  <a:srgbClr val="FF0000"/>
                </a:solidFill>
              </a:rPr>
              <a:t>together</a:t>
            </a:r>
            <a:endParaRPr lang="en-US" sz="4000" dirty="0" smtClean="0"/>
          </a:p>
        </p:txBody>
      </p:sp>
    </p:spTree>
    <p:extLst>
      <p:ext uri="{BB962C8B-B14F-4D97-AF65-F5344CB8AC3E}">
        <p14:creationId xmlns:p14="http://schemas.microsoft.com/office/powerpoint/2010/main" xmlns="" val="38884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255"/>
            <a:ext cx="10058400" cy="2138173"/>
          </a:xfrm>
        </p:spPr>
        <p:txBody>
          <a:bodyPr>
            <a:noAutofit/>
          </a:bodyPr>
          <a:lstStyle/>
          <a:p>
            <a:r>
              <a:rPr lang="en-US" sz="7200" cap="small" dirty="0" smtClean="0">
                <a:solidFill>
                  <a:srgbClr val="FF0000"/>
                </a:solidFill>
              </a:rPr>
              <a:t>Remember </a:t>
            </a:r>
            <a:br>
              <a:rPr lang="en-US" sz="7200" cap="small" dirty="0" smtClean="0">
                <a:solidFill>
                  <a:srgbClr val="FF0000"/>
                </a:solidFill>
              </a:rPr>
            </a:br>
            <a:r>
              <a:rPr lang="en-US" sz="7200" cap="small" dirty="0" smtClean="0">
                <a:solidFill>
                  <a:srgbClr val="FF0000"/>
                </a:solidFill>
              </a:rPr>
              <a:t>Ralph Nader:</a:t>
            </a:r>
            <a:endParaRPr lang="en-US" sz="7200" cap="small" dirty="0">
              <a:solidFill>
                <a:srgbClr val="FF0000"/>
              </a:solidFill>
            </a:endParaRPr>
          </a:p>
        </p:txBody>
      </p:sp>
      <p:sp>
        <p:nvSpPr>
          <p:cNvPr id="3" name="Content Placeholder 2"/>
          <p:cNvSpPr>
            <a:spLocks noGrp="1"/>
          </p:cNvSpPr>
          <p:nvPr>
            <p:ph idx="1"/>
          </p:nvPr>
        </p:nvSpPr>
        <p:spPr>
          <a:xfrm>
            <a:off x="0" y="2957458"/>
            <a:ext cx="10058400" cy="3985527"/>
          </a:xfrm>
        </p:spPr>
        <p:txBody>
          <a:bodyPr>
            <a:noAutofit/>
          </a:bodyPr>
          <a:lstStyle/>
          <a:p>
            <a:pPr marL="0" indent="0" algn="ctr">
              <a:buNone/>
            </a:pPr>
            <a:r>
              <a:rPr lang="en-US" sz="6000" dirty="0"/>
              <a:t>The function of leadership is </a:t>
            </a:r>
            <a:br>
              <a:rPr lang="en-US" sz="6000" dirty="0"/>
            </a:br>
            <a:r>
              <a:rPr lang="en-US" sz="6000" dirty="0"/>
              <a:t>to produce </a:t>
            </a:r>
            <a:r>
              <a:rPr lang="en-US" sz="6000" b="1" i="1" cap="small" dirty="0"/>
              <a:t>more leaders</a:t>
            </a:r>
            <a:r>
              <a:rPr lang="en-US" sz="6000" dirty="0"/>
              <a:t>, </a:t>
            </a:r>
            <a:br>
              <a:rPr lang="en-US" sz="6000" dirty="0"/>
            </a:br>
            <a:r>
              <a:rPr lang="en-US" sz="6000" dirty="0"/>
              <a:t>not more </a:t>
            </a:r>
            <a:r>
              <a:rPr lang="en-US" sz="6000" dirty="0" smtClean="0"/>
              <a:t>followers</a:t>
            </a:r>
            <a:r>
              <a:rPr lang="en-US" sz="6000" dirty="0"/>
              <a:t>.				</a:t>
            </a:r>
            <a:endParaRPr lang="en-US" sz="4400" dirty="0"/>
          </a:p>
        </p:txBody>
      </p:sp>
    </p:spTree>
    <p:extLst>
      <p:ext uri="{BB962C8B-B14F-4D97-AF65-F5344CB8AC3E}">
        <p14:creationId xmlns:p14="http://schemas.microsoft.com/office/powerpoint/2010/main" xmlns="" val="2912769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6967264"/>
          </a:xfrm>
        </p:spPr>
        <p:txBody>
          <a:bodyPr>
            <a:normAutofit/>
          </a:bodyPr>
          <a:lstStyle/>
          <a:p>
            <a:r>
              <a:rPr lang="en-US" sz="9600" dirty="0">
                <a:solidFill>
                  <a:srgbClr val="FF0000"/>
                </a:solidFill>
              </a:rPr>
              <a:t>FF </a:t>
            </a:r>
            <a:r>
              <a:rPr lang="en-US" sz="9600" dirty="0" smtClean="0">
                <a:solidFill>
                  <a:srgbClr val="FF0000"/>
                </a:solidFill>
              </a:rPr>
              <a:t>Clubs </a:t>
            </a:r>
            <a:br>
              <a:rPr lang="en-US" sz="9600" dirty="0" smtClean="0">
                <a:solidFill>
                  <a:srgbClr val="FF0000"/>
                </a:solidFill>
              </a:rPr>
            </a:br>
            <a:r>
              <a:rPr lang="en-US" sz="9600" dirty="0" smtClean="0">
                <a:solidFill>
                  <a:srgbClr val="FF0000"/>
                </a:solidFill>
              </a:rPr>
              <a:t>that </a:t>
            </a:r>
            <a:br>
              <a:rPr lang="en-US" sz="9600" dirty="0" smtClean="0">
                <a:solidFill>
                  <a:srgbClr val="FF0000"/>
                </a:solidFill>
              </a:rPr>
            </a:br>
            <a:r>
              <a:rPr lang="en-US" sz="9600" dirty="0" smtClean="0">
                <a:solidFill>
                  <a:srgbClr val="FF0000"/>
                </a:solidFill>
              </a:rPr>
              <a:t>Foster New Leaders</a:t>
            </a:r>
            <a:endParaRPr lang="en-US" sz="9600" dirty="0">
              <a:solidFill>
                <a:srgbClr val="FF0000"/>
              </a:solidFill>
            </a:endParaRPr>
          </a:p>
        </p:txBody>
      </p:sp>
    </p:spTree>
    <p:extLst>
      <p:ext uri="{BB962C8B-B14F-4D97-AF65-F5344CB8AC3E}">
        <p14:creationId xmlns:p14="http://schemas.microsoft.com/office/powerpoint/2010/main" xmlns="" val="4194952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20536"/>
            <a:ext cx="9052560" cy="1295400"/>
          </a:xfrm>
        </p:spPr>
        <p:txBody>
          <a:bodyPr>
            <a:noAutofit/>
          </a:bodyPr>
          <a:lstStyle/>
          <a:p>
            <a:r>
              <a:rPr lang="en-US" sz="9600" dirty="0" smtClean="0">
                <a:solidFill>
                  <a:srgbClr val="FF0000"/>
                </a:solidFill>
              </a:rPr>
              <a:t>Look like THIS</a:t>
            </a:r>
            <a:endParaRPr lang="en-US" sz="9600" dirty="0">
              <a:solidFill>
                <a:srgbClr val="FF0000"/>
              </a:solidFill>
            </a:endParaRPr>
          </a:p>
        </p:txBody>
      </p:sp>
      <p:grpSp>
        <p:nvGrpSpPr>
          <p:cNvPr id="4" name="Group 3"/>
          <p:cNvGrpSpPr/>
          <p:nvPr/>
        </p:nvGrpSpPr>
        <p:grpSpPr>
          <a:xfrm>
            <a:off x="252106" y="1749026"/>
            <a:ext cx="9562332" cy="5791153"/>
            <a:chOff x="100999" y="1020693"/>
            <a:chExt cx="9785309" cy="6515820"/>
          </a:xfrm>
        </p:grpSpPr>
        <p:sp>
          <p:nvSpPr>
            <p:cNvPr id="5" name="Oval 4"/>
            <p:cNvSpPr/>
            <p:nvPr/>
          </p:nvSpPr>
          <p:spPr>
            <a:xfrm>
              <a:off x="100999" y="1020693"/>
              <a:ext cx="9785309" cy="6515820"/>
            </a:xfrm>
            <a:prstGeom prst="ellipse">
              <a:avLst/>
            </a:prstGeom>
            <a:solidFill>
              <a:schemeClr val="accent4">
                <a:lumMod val="75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00999" y="4157731"/>
              <a:ext cx="2778705" cy="707886"/>
            </a:xfrm>
            <a:prstGeom prst="rect">
              <a:avLst/>
            </a:prstGeom>
            <a:noFill/>
            <a:ln>
              <a:noFill/>
            </a:ln>
          </p:spPr>
          <p:txBody>
            <a:bodyPr wrap="none" rtlCol="0">
              <a:spAutoFit/>
            </a:bodyPr>
            <a:lstStyle/>
            <a:p>
              <a:r>
                <a:rPr lang="en-US" sz="4000" dirty="0" smtClean="0">
                  <a:ln>
                    <a:solidFill>
                      <a:srgbClr val="FFFFFF"/>
                    </a:solidFill>
                  </a:ln>
                  <a:latin typeface="Optima"/>
                  <a:cs typeface="Optima"/>
                </a:rPr>
                <a:t>PRESIDENT</a:t>
              </a:r>
              <a:endParaRPr lang="en-US" sz="4000" dirty="0">
                <a:ln>
                  <a:solidFill>
                    <a:srgbClr val="FFFFFF"/>
                  </a:solidFill>
                </a:ln>
                <a:latin typeface="Optima"/>
                <a:cs typeface="Optima"/>
              </a:endParaRPr>
            </a:p>
          </p:txBody>
        </p:sp>
        <p:sp>
          <p:nvSpPr>
            <p:cNvPr id="7" name="TextBox 6"/>
            <p:cNvSpPr txBox="1"/>
            <p:nvPr/>
          </p:nvSpPr>
          <p:spPr>
            <a:xfrm>
              <a:off x="7181333" y="3695769"/>
              <a:ext cx="2609932" cy="584776"/>
            </a:xfrm>
            <a:prstGeom prst="rect">
              <a:avLst/>
            </a:prstGeom>
            <a:noFill/>
            <a:ln>
              <a:noFill/>
            </a:ln>
          </p:spPr>
          <p:txBody>
            <a:bodyPr wrap="none" rtlCol="0">
              <a:spAutoFit/>
            </a:bodyPr>
            <a:lstStyle/>
            <a:p>
              <a:r>
                <a:rPr lang="en-US" sz="3200" dirty="0">
                  <a:latin typeface="Optima"/>
                  <a:cs typeface="Optima"/>
                </a:rPr>
                <a:t>Past-President</a:t>
              </a:r>
              <a:endParaRPr lang="en-US" sz="3200" dirty="0"/>
            </a:p>
          </p:txBody>
        </p:sp>
        <p:sp>
          <p:nvSpPr>
            <p:cNvPr id="8" name="TextBox 7"/>
            <p:cNvSpPr txBox="1"/>
            <p:nvPr/>
          </p:nvSpPr>
          <p:spPr>
            <a:xfrm>
              <a:off x="2573443" y="1405158"/>
              <a:ext cx="1800493" cy="584776"/>
            </a:xfrm>
            <a:prstGeom prst="rect">
              <a:avLst/>
            </a:prstGeom>
            <a:noFill/>
            <a:ln>
              <a:noFill/>
            </a:ln>
          </p:spPr>
          <p:txBody>
            <a:bodyPr wrap="none" rtlCol="0">
              <a:spAutoFit/>
            </a:bodyPr>
            <a:lstStyle/>
            <a:p>
              <a:r>
                <a:rPr lang="en-US" sz="3200" dirty="0">
                  <a:latin typeface="Optima"/>
                  <a:cs typeface="Optima"/>
                </a:rPr>
                <a:t>Treasurer</a:t>
              </a:r>
              <a:endParaRPr lang="en-US" sz="3200" dirty="0"/>
            </a:p>
          </p:txBody>
        </p:sp>
        <p:sp>
          <p:nvSpPr>
            <p:cNvPr id="9" name="TextBox 8"/>
            <p:cNvSpPr txBox="1"/>
            <p:nvPr/>
          </p:nvSpPr>
          <p:spPr>
            <a:xfrm>
              <a:off x="6503363" y="5571911"/>
              <a:ext cx="2608406" cy="461665"/>
            </a:xfrm>
            <a:prstGeom prst="rect">
              <a:avLst/>
            </a:prstGeom>
            <a:noFill/>
            <a:ln>
              <a:noFill/>
            </a:ln>
          </p:spPr>
          <p:txBody>
            <a:bodyPr wrap="none" rtlCol="0">
              <a:spAutoFit/>
            </a:bodyPr>
            <a:lstStyle/>
            <a:p>
              <a:pPr algn="ctr"/>
              <a:r>
                <a:rPr lang="en-US" sz="2400" dirty="0">
                  <a:latin typeface="Optima"/>
                  <a:cs typeface="Optima"/>
                </a:rPr>
                <a:t>Assistant Treasurer</a:t>
              </a:r>
              <a:endParaRPr lang="en-US" sz="2400" dirty="0"/>
            </a:p>
          </p:txBody>
        </p:sp>
        <p:sp>
          <p:nvSpPr>
            <p:cNvPr id="10" name="TextBox 9"/>
            <p:cNvSpPr txBox="1"/>
            <p:nvPr/>
          </p:nvSpPr>
          <p:spPr>
            <a:xfrm>
              <a:off x="5030080" y="6799268"/>
              <a:ext cx="2096254" cy="461665"/>
            </a:xfrm>
            <a:prstGeom prst="rect">
              <a:avLst/>
            </a:prstGeom>
            <a:noFill/>
            <a:ln>
              <a:noFill/>
            </a:ln>
          </p:spPr>
          <p:txBody>
            <a:bodyPr wrap="none" rtlCol="0">
              <a:spAutoFit/>
            </a:bodyPr>
            <a:lstStyle/>
            <a:p>
              <a:pPr algn="ctr"/>
              <a:r>
                <a:rPr lang="en-US" sz="2400" dirty="0">
                  <a:latin typeface="Optima"/>
                  <a:cs typeface="Optima"/>
                </a:rPr>
                <a:t>Program Chair</a:t>
              </a:r>
              <a:endParaRPr lang="en-US" sz="2400" dirty="0"/>
            </a:p>
          </p:txBody>
        </p:sp>
        <p:sp>
          <p:nvSpPr>
            <p:cNvPr id="11" name="TextBox 10"/>
            <p:cNvSpPr txBox="1"/>
            <p:nvPr/>
          </p:nvSpPr>
          <p:spPr>
            <a:xfrm>
              <a:off x="6669898" y="4729872"/>
              <a:ext cx="3121367" cy="461665"/>
            </a:xfrm>
            <a:prstGeom prst="rect">
              <a:avLst/>
            </a:prstGeom>
            <a:noFill/>
            <a:ln>
              <a:noFill/>
            </a:ln>
          </p:spPr>
          <p:txBody>
            <a:bodyPr wrap="none" rtlCol="0">
              <a:spAutoFit/>
            </a:bodyPr>
            <a:lstStyle/>
            <a:p>
              <a:pPr algn="ctr"/>
              <a:r>
                <a:rPr lang="en-US" sz="2400" dirty="0">
                  <a:latin typeface="Optima"/>
                  <a:cs typeface="Optima"/>
                </a:rPr>
                <a:t>Exchange Coordinator</a:t>
              </a:r>
              <a:endParaRPr lang="en-US" sz="2400" dirty="0"/>
            </a:p>
          </p:txBody>
        </p:sp>
        <p:sp>
          <p:nvSpPr>
            <p:cNvPr id="12" name="TextBox 11"/>
            <p:cNvSpPr txBox="1"/>
            <p:nvPr/>
          </p:nvSpPr>
          <p:spPr>
            <a:xfrm>
              <a:off x="388620" y="3336487"/>
              <a:ext cx="2317808" cy="400110"/>
            </a:xfrm>
            <a:prstGeom prst="rect">
              <a:avLst/>
            </a:prstGeom>
            <a:noFill/>
          </p:spPr>
          <p:txBody>
            <a:bodyPr wrap="none" rtlCol="0">
              <a:spAutoFit/>
            </a:bodyPr>
            <a:lstStyle/>
            <a:p>
              <a:r>
                <a:rPr lang="en-US" dirty="0">
                  <a:latin typeface="Optima"/>
                  <a:cs typeface="Optima"/>
                </a:rPr>
                <a:t>Exchange Directors</a:t>
              </a:r>
              <a:endParaRPr lang="en-US" dirty="0"/>
            </a:p>
          </p:txBody>
        </p:sp>
        <p:sp>
          <p:nvSpPr>
            <p:cNvPr id="13" name="TextBox 12"/>
            <p:cNvSpPr txBox="1"/>
            <p:nvPr/>
          </p:nvSpPr>
          <p:spPr>
            <a:xfrm>
              <a:off x="6148586" y="2115815"/>
              <a:ext cx="2723823" cy="584776"/>
            </a:xfrm>
            <a:prstGeom prst="rect">
              <a:avLst/>
            </a:prstGeom>
            <a:noFill/>
            <a:ln>
              <a:noFill/>
            </a:ln>
          </p:spPr>
          <p:txBody>
            <a:bodyPr wrap="none" rtlCol="0">
              <a:spAutoFit/>
            </a:bodyPr>
            <a:lstStyle/>
            <a:p>
              <a:r>
                <a:rPr lang="en-US" sz="3200" dirty="0">
                  <a:latin typeface="Optima"/>
                  <a:cs typeface="Optima"/>
                </a:rPr>
                <a:t>Vice-President</a:t>
              </a:r>
              <a:endParaRPr lang="en-US" sz="3200" dirty="0"/>
            </a:p>
          </p:txBody>
        </p:sp>
        <p:sp>
          <p:nvSpPr>
            <p:cNvPr id="14" name="TextBox 13"/>
            <p:cNvSpPr txBox="1"/>
            <p:nvPr/>
          </p:nvSpPr>
          <p:spPr>
            <a:xfrm>
              <a:off x="5030080" y="1382227"/>
              <a:ext cx="2237011" cy="400110"/>
            </a:xfrm>
            <a:prstGeom prst="rect">
              <a:avLst/>
            </a:prstGeom>
            <a:noFill/>
          </p:spPr>
          <p:txBody>
            <a:bodyPr wrap="none" rtlCol="0">
              <a:spAutoFit/>
            </a:bodyPr>
            <a:lstStyle/>
            <a:p>
              <a:r>
                <a:rPr lang="en-US" dirty="0">
                  <a:latin typeface="Optima"/>
                  <a:cs typeface="Optima"/>
                </a:rPr>
                <a:t>Membership Chair</a:t>
              </a:r>
              <a:endParaRPr lang="en-US" dirty="0"/>
            </a:p>
          </p:txBody>
        </p:sp>
        <p:sp>
          <p:nvSpPr>
            <p:cNvPr id="15" name="TextBox 14"/>
            <p:cNvSpPr txBox="1"/>
            <p:nvPr/>
          </p:nvSpPr>
          <p:spPr>
            <a:xfrm>
              <a:off x="7763829" y="2928872"/>
              <a:ext cx="1659429" cy="400110"/>
            </a:xfrm>
            <a:prstGeom prst="rect">
              <a:avLst/>
            </a:prstGeom>
            <a:noFill/>
          </p:spPr>
          <p:txBody>
            <a:bodyPr wrap="none" rtlCol="0">
              <a:spAutoFit/>
            </a:bodyPr>
            <a:lstStyle/>
            <a:p>
              <a:r>
                <a:rPr lang="en-US" dirty="0">
                  <a:latin typeface="Optima"/>
                  <a:cs typeface="Optima"/>
                </a:rPr>
                <a:t>Service Chair</a:t>
              </a:r>
              <a:endParaRPr lang="en-US" dirty="0"/>
            </a:p>
          </p:txBody>
        </p:sp>
        <p:sp>
          <p:nvSpPr>
            <p:cNvPr id="16" name="TextBox 15"/>
            <p:cNvSpPr txBox="1"/>
            <p:nvPr/>
          </p:nvSpPr>
          <p:spPr>
            <a:xfrm>
              <a:off x="783373" y="2698039"/>
              <a:ext cx="2494254" cy="461665"/>
            </a:xfrm>
            <a:prstGeom prst="rect">
              <a:avLst/>
            </a:prstGeom>
            <a:noFill/>
            <a:ln>
              <a:noFill/>
            </a:ln>
          </p:spPr>
          <p:txBody>
            <a:bodyPr wrap="square" rtlCol="0">
              <a:spAutoFit/>
            </a:bodyPr>
            <a:lstStyle/>
            <a:p>
              <a:pPr algn="ctr"/>
              <a:r>
                <a:rPr lang="en-US" sz="2400" dirty="0">
                  <a:latin typeface="Optima"/>
                  <a:cs typeface="Optima"/>
                </a:rPr>
                <a:t>Communications</a:t>
              </a:r>
              <a:endParaRPr lang="en-US" sz="2400" dirty="0"/>
            </a:p>
          </p:txBody>
        </p:sp>
        <p:sp>
          <p:nvSpPr>
            <p:cNvPr id="17" name="TextBox 16"/>
            <p:cNvSpPr txBox="1"/>
            <p:nvPr/>
          </p:nvSpPr>
          <p:spPr>
            <a:xfrm>
              <a:off x="6148586" y="6257822"/>
              <a:ext cx="2240394" cy="400110"/>
            </a:xfrm>
            <a:prstGeom prst="rect">
              <a:avLst/>
            </a:prstGeom>
            <a:noFill/>
          </p:spPr>
          <p:txBody>
            <a:bodyPr wrap="square" rtlCol="0">
              <a:spAutoFit/>
            </a:bodyPr>
            <a:lstStyle/>
            <a:p>
              <a:r>
                <a:rPr lang="en-US" dirty="0">
                  <a:latin typeface="Optima"/>
                  <a:cs typeface="Optima"/>
                </a:rPr>
                <a:t>Newsletter </a:t>
              </a:r>
              <a:r>
                <a:rPr lang="en-US" dirty="0" smtClean="0">
                  <a:latin typeface="Optima"/>
                  <a:cs typeface="Optima"/>
                </a:rPr>
                <a:t>Editor</a:t>
              </a:r>
              <a:endParaRPr lang="en-US" dirty="0"/>
            </a:p>
          </p:txBody>
        </p:sp>
        <p:sp>
          <p:nvSpPr>
            <p:cNvPr id="18" name="TextBox 17"/>
            <p:cNvSpPr txBox="1"/>
            <p:nvPr/>
          </p:nvSpPr>
          <p:spPr>
            <a:xfrm>
              <a:off x="492749" y="5076445"/>
              <a:ext cx="1792486" cy="461665"/>
            </a:xfrm>
            <a:prstGeom prst="rect">
              <a:avLst/>
            </a:prstGeom>
            <a:noFill/>
            <a:ln>
              <a:noFill/>
            </a:ln>
          </p:spPr>
          <p:txBody>
            <a:bodyPr wrap="none" rtlCol="0">
              <a:spAutoFit/>
            </a:bodyPr>
            <a:lstStyle/>
            <a:p>
              <a:pPr algn="ctr"/>
              <a:r>
                <a:rPr lang="en-US" sz="2400" dirty="0">
                  <a:latin typeface="Optima"/>
                  <a:cs typeface="Optima"/>
                </a:rPr>
                <a:t>Social Chair</a:t>
              </a:r>
              <a:endParaRPr lang="en-US" sz="2400" dirty="0"/>
            </a:p>
          </p:txBody>
        </p:sp>
        <p:sp>
          <p:nvSpPr>
            <p:cNvPr id="19" name="TextBox 18"/>
            <p:cNvSpPr txBox="1"/>
            <p:nvPr/>
          </p:nvSpPr>
          <p:spPr>
            <a:xfrm>
              <a:off x="1547524" y="1992389"/>
              <a:ext cx="1881023" cy="400110"/>
            </a:xfrm>
            <a:prstGeom prst="rect">
              <a:avLst/>
            </a:prstGeom>
            <a:noFill/>
          </p:spPr>
          <p:txBody>
            <a:bodyPr wrap="none" rtlCol="0">
              <a:spAutoFit/>
            </a:bodyPr>
            <a:lstStyle/>
            <a:p>
              <a:r>
                <a:rPr lang="en-US" dirty="0">
                  <a:latin typeface="Optima"/>
                  <a:cs typeface="Optima"/>
                </a:rPr>
                <a:t>Sunshine News</a:t>
              </a:r>
              <a:endParaRPr lang="en-US" dirty="0"/>
            </a:p>
          </p:txBody>
        </p:sp>
        <p:sp>
          <p:nvSpPr>
            <p:cNvPr id="20" name="TextBox 19"/>
            <p:cNvSpPr txBox="1"/>
            <p:nvPr/>
          </p:nvSpPr>
          <p:spPr>
            <a:xfrm>
              <a:off x="2708736" y="6660768"/>
              <a:ext cx="2056973" cy="400110"/>
            </a:xfrm>
            <a:prstGeom prst="rect">
              <a:avLst/>
            </a:prstGeom>
            <a:noFill/>
          </p:spPr>
          <p:txBody>
            <a:bodyPr wrap="none" rtlCol="0">
              <a:spAutoFit/>
            </a:bodyPr>
            <a:lstStyle/>
            <a:p>
              <a:r>
                <a:rPr lang="en-US" dirty="0" smtClean="0">
                  <a:latin typeface="Optima"/>
                  <a:cs typeface="Optima"/>
                </a:rPr>
                <a:t>LEO Coordinator</a:t>
              </a:r>
            </a:p>
          </p:txBody>
        </p:sp>
        <p:sp>
          <p:nvSpPr>
            <p:cNvPr id="21" name="TextBox 20"/>
            <p:cNvSpPr txBox="1"/>
            <p:nvPr/>
          </p:nvSpPr>
          <p:spPr>
            <a:xfrm>
              <a:off x="1378007" y="5965434"/>
              <a:ext cx="1803154" cy="584776"/>
            </a:xfrm>
            <a:prstGeom prst="rect">
              <a:avLst/>
            </a:prstGeom>
            <a:noFill/>
            <a:ln>
              <a:noFill/>
            </a:ln>
          </p:spPr>
          <p:txBody>
            <a:bodyPr wrap="none" rtlCol="0">
              <a:spAutoFit/>
            </a:bodyPr>
            <a:lstStyle/>
            <a:p>
              <a:r>
                <a:rPr lang="en-US" sz="3200" dirty="0">
                  <a:latin typeface="Optima"/>
                  <a:cs typeface="Optima"/>
                </a:rPr>
                <a:t>Secretary</a:t>
              </a:r>
              <a:endParaRPr lang="en-US" sz="3200" dirty="0"/>
            </a:p>
          </p:txBody>
        </p:sp>
      </p:grpSp>
    </p:spTree>
    <p:extLst>
      <p:ext uri="{BB962C8B-B14F-4D97-AF65-F5344CB8AC3E}">
        <p14:creationId xmlns:p14="http://schemas.microsoft.com/office/powerpoint/2010/main" xmlns="" val="2440835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184991"/>
          </a:xfrm>
        </p:spPr>
        <p:txBody>
          <a:bodyPr>
            <a:noAutofit/>
          </a:bodyPr>
          <a:lstStyle/>
          <a:p>
            <a:r>
              <a:rPr lang="en-US" sz="8000" cap="small" dirty="0" smtClean="0">
                <a:solidFill>
                  <a:srgbClr val="FF0000"/>
                </a:solidFill>
              </a:rPr>
              <a:t>Collaborating</a:t>
            </a:r>
            <a:r>
              <a:rPr lang="en-US" sz="8000" dirty="0" smtClean="0">
                <a:solidFill>
                  <a:srgbClr val="FF0000"/>
                </a:solidFill>
              </a:rPr>
              <a:t> </a:t>
            </a:r>
            <a:br>
              <a:rPr lang="en-US" sz="8000" dirty="0" smtClean="0">
                <a:solidFill>
                  <a:srgbClr val="FF0000"/>
                </a:solidFill>
              </a:rPr>
            </a:br>
            <a:r>
              <a:rPr lang="en-US" sz="8000" dirty="0" smtClean="0">
                <a:solidFill>
                  <a:srgbClr val="FF0000"/>
                </a:solidFill>
              </a:rPr>
              <a:t>in Teams</a:t>
            </a:r>
            <a:br>
              <a:rPr lang="en-US" sz="8000" dirty="0" smtClean="0">
                <a:solidFill>
                  <a:srgbClr val="FF0000"/>
                </a:solidFill>
              </a:rPr>
            </a:br>
            <a:r>
              <a:rPr lang="en-US" sz="12500" b="1" i="1" dirty="0">
                <a:solidFill>
                  <a:srgbClr val="FF0000"/>
                </a:solidFill>
              </a:rPr>
              <a:t>=</a:t>
            </a:r>
            <a:r>
              <a:rPr lang="en-US" sz="8000" dirty="0" smtClean="0">
                <a:solidFill>
                  <a:srgbClr val="FF0000"/>
                </a:solidFill>
              </a:rPr>
              <a:t/>
            </a:r>
            <a:br>
              <a:rPr lang="en-US" sz="8000" dirty="0" smtClean="0">
                <a:solidFill>
                  <a:srgbClr val="FF0000"/>
                </a:solidFill>
              </a:rPr>
            </a:br>
            <a:r>
              <a:rPr lang="en-US" sz="8000" dirty="0" smtClean="0">
                <a:solidFill>
                  <a:srgbClr val="FF0000"/>
                </a:solidFill>
              </a:rPr>
              <a:t>Mentoring </a:t>
            </a:r>
            <a:br>
              <a:rPr lang="en-US" sz="8000" dirty="0" smtClean="0">
                <a:solidFill>
                  <a:srgbClr val="FF0000"/>
                </a:solidFill>
              </a:rPr>
            </a:br>
            <a:r>
              <a:rPr lang="en-US" sz="8000" cap="small" dirty="0" smtClean="0">
                <a:solidFill>
                  <a:srgbClr val="FF0000"/>
                </a:solidFill>
              </a:rPr>
              <a:t>Leaders!</a:t>
            </a:r>
            <a:endParaRPr lang="en-US" sz="8000" cap="small" dirty="0">
              <a:solidFill>
                <a:srgbClr val="FF0000"/>
              </a:solidFill>
            </a:endParaRPr>
          </a:p>
        </p:txBody>
      </p:sp>
    </p:spTree>
    <p:extLst>
      <p:ext uri="{BB962C8B-B14F-4D97-AF65-F5344CB8AC3E}">
        <p14:creationId xmlns:p14="http://schemas.microsoft.com/office/powerpoint/2010/main" xmlns="" val="2341802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0058400" cy="4106511"/>
          </a:xfrm>
        </p:spPr>
        <p:txBody>
          <a:bodyPr>
            <a:normAutofit/>
          </a:bodyPr>
          <a:lstStyle/>
          <a:p>
            <a:r>
              <a:rPr lang="en-US" sz="5400" dirty="0" smtClean="0">
                <a:latin typeface="Optima"/>
                <a:cs typeface="Optima"/>
              </a:rPr>
              <a:t>What does </a:t>
            </a:r>
            <a:r>
              <a:rPr lang="en-US" sz="5400" b="1" i="1" dirty="0" smtClean="0">
                <a:latin typeface="Optima"/>
                <a:cs typeface="Optima"/>
              </a:rPr>
              <a:t>collaborating</a:t>
            </a:r>
            <a:r>
              <a:rPr lang="en-US" sz="5400" dirty="0" smtClean="0">
                <a:latin typeface="Optima"/>
                <a:cs typeface="Optima"/>
              </a:rPr>
              <a:t> </a:t>
            </a:r>
            <a:r>
              <a:rPr lang="en-US" sz="5400" dirty="0">
                <a:latin typeface="Optima"/>
                <a:cs typeface="Optima"/>
              </a:rPr>
              <a:t/>
            </a:r>
            <a:br>
              <a:rPr lang="en-US" sz="5400" dirty="0">
                <a:latin typeface="Optima"/>
                <a:cs typeface="Optima"/>
              </a:rPr>
            </a:br>
            <a:r>
              <a:rPr lang="en-US" sz="5400" dirty="0" smtClean="0">
                <a:latin typeface="Optima"/>
                <a:cs typeface="Optima"/>
              </a:rPr>
              <a:t>on a membership drive</a:t>
            </a:r>
            <a:br>
              <a:rPr lang="en-US" sz="5400" dirty="0" smtClean="0">
                <a:latin typeface="Optima"/>
                <a:cs typeface="Optima"/>
              </a:rPr>
            </a:br>
            <a:r>
              <a:rPr lang="en-US" sz="5400" dirty="0" smtClean="0">
                <a:latin typeface="Optima"/>
                <a:cs typeface="Optima"/>
              </a:rPr>
              <a:t>have to do with </a:t>
            </a:r>
            <a:br>
              <a:rPr lang="en-US" sz="5400" dirty="0" smtClean="0">
                <a:latin typeface="Optima"/>
                <a:cs typeface="Optima"/>
              </a:rPr>
            </a:br>
            <a:r>
              <a:rPr lang="en-US" sz="5400" dirty="0" smtClean="0"/>
              <a:t>Mentoring Leaders?</a:t>
            </a:r>
            <a:endParaRPr lang="en-US" sz="5400" dirty="0">
              <a:latin typeface="Optima"/>
              <a:cs typeface="Optima"/>
            </a:endParaRPr>
          </a:p>
        </p:txBody>
      </p:sp>
      <p:sp>
        <p:nvSpPr>
          <p:cNvPr id="3" name="Content Placeholder 2"/>
          <p:cNvSpPr>
            <a:spLocks noGrp="1"/>
          </p:cNvSpPr>
          <p:nvPr>
            <p:ph idx="1"/>
          </p:nvPr>
        </p:nvSpPr>
        <p:spPr>
          <a:xfrm>
            <a:off x="585998" y="4759278"/>
            <a:ext cx="9052560" cy="2421077"/>
          </a:xfrm>
        </p:spPr>
        <p:txBody>
          <a:bodyPr>
            <a:normAutofit/>
          </a:bodyPr>
          <a:lstStyle/>
          <a:p>
            <a:pPr marL="0" indent="0" algn="ctr">
              <a:buNone/>
            </a:pPr>
            <a:r>
              <a:rPr lang="en-US" sz="9600" dirty="0" smtClean="0">
                <a:latin typeface="Optima"/>
                <a:cs typeface="Optima"/>
              </a:rPr>
              <a:t>Everything!</a:t>
            </a:r>
            <a:endParaRPr lang="en-US" sz="9600" dirty="0">
              <a:latin typeface="Optima"/>
              <a:cs typeface="Optima"/>
            </a:endParaRPr>
          </a:p>
        </p:txBody>
      </p:sp>
    </p:spTree>
    <p:extLst>
      <p:ext uri="{BB962C8B-B14F-4D97-AF65-F5344CB8AC3E}">
        <p14:creationId xmlns:p14="http://schemas.microsoft.com/office/powerpoint/2010/main" xmlns="" val="19723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184991"/>
          </a:xfrm>
        </p:spPr>
        <p:txBody>
          <a:bodyPr>
            <a:noAutofit/>
          </a:bodyPr>
          <a:lstStyle/>
          <a:p>
            <a:r>
              <a:rPr lang="en-US" sz="8000" cap="small" dirty="0" smtClean="0">
                <a:solidFill>
                  <a:srgbClr val="FF0000"/>
                </a:solidFill>
              </a:rPr>
              <a:t>Move into the Future:</a:t>
            </a:r>
            <a:br>
              <a:rPr lang="en-US" sz="8000" cap="small" dirty="0" smtClean="0">
                <a:solidFill>
                  <a:srgbClr val="FF0000"/>
                </a:solidFill>
              </a:rPr>
            </a:br>
            <a:r>
              <a:rPr lang="en-US" sz="8000" cap="small" dirty="0" smtClean="0">
                <a:solidFill>
                  <a:srgbClr val="FF0000"/>
                </a:solidFill>
              </a:rPr>
              <a:t/>
            </a:r>
            <a:br>
              <a:rPr lang="en-US" sz="8000" cap="small" dirty="0" smtClean="0">
                <a:solidFill>
                  <a:srgbClr val="FF0000"/>
                </a:solidFill>
              </a:rPr>
            </a:br>
            <a:r>
              <a:rPr lang="en-US" sz="8000" cap="small" dirty="0" smtClean="0">
                <a:solidFill>
                  <a:srgbClr val="FF0000"/>
                </a:solidFill>
              </a:rPr>
              <a:t>COLLABORATE</a:t>
            </a:r>
            <a:endParaRPr lang="en-US" sz="8000" cap="small" dirty="0">
              <a:solidFill>
                <a:srgbClr val="FF0000"/>
              </a:solidFill>
            </a:endParaRPr>
          </a:p>
        </p:txBody>
      </p:sp>
    </p:spTree>
    <p:extLst>
      <p:ext uri="{BB962C8B-B14F-4D97-AF65-F5344CB8AC3E}">
        <p14:creationId xmlns:p14="http://schemas.microsoft.com/office/powerpoint/2010/main" xmlns="" val="765945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340.JPG"/>
          <p:cNvPicPr>
            <a:picLocks noChangeAspect="1"/>
          </p:cNvPicPr>
          <p:nvPr/>
        </p:nvPicPr>
        <p:blipFill rotWithShape="1">
          <a:blip r:embed="rId2" cstate="print">
            <a:extLst>
              <a:ext uri="{28A0092B-C50C-407E-A947-70E740481C1C}">
                <a14:useLocalDpi xmlns:a14="http://schemas.microsoft.com/office/drawing/2010/main" xmlns="" val="0"/>
              </a:ext>
            </a:extLst>
          </a:blip>
          <a:srcRect t="9401"/>
          <a:stretch/>
        </p:blipFill>
        <p:spPr>
          <a:xfrm>
            <a:off x="453591" y="308447"/>
            <a:ext cx="9094498" cy="6220289"/>
          </a:xfrm>
          <a:prstGeom prst="rect">
            <a:avLst/>
          </a:prstGeom>
        </p:spPr>
      </p:pic>
    </p:spTree>
    <p:extLst>
      <p:ext uri="{BB962C8B-B14F-4D97-AF65-F5344CB8AC3E}">
        <p14:creationId xmlns:p14="http://schemas.microsoft.com/office/powerpoint/2010/main" xmlns="" val="19391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257"/>
            <a:ext cx="10058400" cy="958818"/>
          </a:xfrm>
        </p:spPr>
        <p:txBody>
          <a:bodyPr/>
          <a:lstStyle/>
          <a:p>
            <a:r>
              <a:rPr lang="en-US" dirty="0" smtClean="0">
                <a:latin typeface="Optima"/>
                <a:cs typeface="Optima"/>
              </a:rPr>
              <a:t>Midwest Field Rep’s Concerns</a:t>
            </a:r>
            <a:endParaRPr lang="en-US" dirty="0">
              <a:latin typeface="Optima"/>
              <a:cs typeface="Optima"/>
            </a:endParaRPr>
          </a:p>
        </p:txBody>
      </p:sp>
      <p:sp>
        <p:nvSpPr>
          <p:cNvPr id="3" name="Content Placeholder 2"/>
          <p:cNvSpPr>
            <a:spLocks noGrp="1"/>
          </p:cNvSpPr>
          <p:nvPr>
            <p:ph idx="1"/>
          </p:nvPr>
        </p:nvSpPr>
        <p:spPr>
          <a:xfrm>
            <a:off x="502920" y="1287387"/>
            <a:ext cx="9052560" cy="5129425"/>
          </a:xfrm>
        </p:spPr>
        <p:txBody>
          <a:bodyPr>
            <a:normAutofit lnSpcReduction="10000"/>
          </a:bodyPr>
          <a:lstStyle/>
          <a:p>
            <a:r>
              <a:rPr lang="en-US" dirty="0" smtClean="0">
                <a:latin typeface="Optima"/>
                <a:cs typeface="Optima"/>
              </a:rPr>
              <a:t>Presidents saying, “I can’t wait for this to be over!”</a:t>
            </a:r>
          </a:p>
          <a:p>
            <a:r>
              <a:rPr lang="en-US" dirty="0" smtClean="0">
                <a:latin typeface="Optima"/>
                <a:cs typeface="Optima"/>
              </a:rPr>
              <a:t>Some clubs with no Vice-presidents; no clear leadership succession</a:t>
            </a:r>
          </a:p>
          <a:p>
            <a:r>
              <a:rPr lang="en-US" dirty="0" smtClean="0">
                <a:latin typeface="Optima"/>
                <a:cs typeface="Optima"/>
              </a:rPr>
              <a:t>Finding new leaders like pulling teeth!</a:t>
            </a:r>
          </a:p>
          <a:p>
            <a:r>
              <a:rPr lang="en-US" dirty="0" smtClean="0">
                <a:latin typeface="Optima"/>
                <a:cs typeface="Optima"/>
              </a:rPr>
              <a:t>President the ‘heavy lifter’ for the club</a:t>
            </a:r>
          </a:p>
          <a:p>
            <a:r>
              <a:rPr lang="en-US" dirty="0" smtClean="0">
                <a:latin typeface="Optima"/>
                <a:cs typeface="Optima"/>
              </a:rPr>
              <a:t>New leaders installed without mentoring or background/experience</a:t>
            </a:r>
          </a:p>
          <a:p>
            <a:r>
              <a:rPr lang="en-US" dirty="0" smtClean="0">
                <a:latin typeface="Optima"/>
                <a:cs typeface="Optima"/>
              </a:rPr>
              <a:t>Leadership pool dwindling</a:t>
            </a:r>
          </a:p>
          <a:p>
            <a:endParaRPr lang="en-US" dirty="0">
              <a:latin typeface="Optima"/>
              <a:cs typeface="Optima"/>
            </a:endParaRPr>
          </a:p>
        </p:txBody>
      </p:sp>
    </p:spTree>
    <p:extLst>
      <p:ext uri="{BB962C8B-B14F-4D97-AF65-F5344CB8AC3E}">
        <p14:creationId xmlns:p14="http://schemas.microsoft.com/office/powerpoint/2010/main" xmlns="" val="367168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815884"/>
          </a:xfrm>
        </p:spPr>
        <p:txBody>
          <a:bodyPr>
            <a:normAutofit/>
          </a:bodyPr>
          <a:lstStyle/>
          <a:p>
            <a:r>
              <a:rPr lang="en-US" sz="5400" cap="small" dirty="0" smtClean="0">
                <a:latin typeface="Optima"/>
                <a:cs typeface="Optima"/>
              </a:rPr>
              <a:t>Does your club look like this?</a:t>
            </a:r>
            <a:endParaRPr lang="en-US" sz="5400" dirty="0">
              <a:latin typeface="Optima"/>
              <a:cs typeface="Optima"/>
            </a:endParaRPr>
          </a:p>
        </p:txBody>
      </p:sp>
      <p:grpSp>
        <p:nvGrpSpPr>
          <p:cNvPr id="9" name="Group 8"/>
          <p:cNvGrpSpPr/>
          <p:nvPr/>
        </p:nvGrpSpPr>
        <p:grpSpPr>
          <a:xfrm>
            <a:off x="1" y="2027569"/>
            <a:ext cx="10058399" cy="5116100"/>
            <a:chOff x="395139" y="2356768"/>
            <a:chExt cx="8947072" cy="5278035"/>
          </a:xfrm>
        </p:grpSpPr>
        <p:sp>
          <p:nvSpPr>
            <p:cNvPr id="5" name="Rectangle 4"/>
            <p:cNvSpPr/>
            <p:nvPr/>
          </p:nvSpPr>
          <p:spPr>
            <a:xfrm>
              <a:off x="2166208" y="2356770"/>
              <a:ext cx="5404935" cy="95964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Isosceles Triangle 3"/>
            <p:cNvSpPr/>
            <p:nvPr/>
          </p:nvSpPr>
          <p:spPr>
            <a:xfrm>
              <a:off x="395139" y="2356768"/>
              <a:ext cx="8947072" cy="5278035"/>
            </a:xfrm>
            <a:prstGeom prst="triangle">
              <a:avLst>
                <a:gd name="adj" fmla="val 49788"/>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Box 2"/>
          <p:cNvSpPr txBox="1"/>
          <p:nvPr/>
        </p:nvSpPr>
        <p:spPr>
          <a:xfrm>
            <a:off x="1" y="1849912"/>
            <a:ext cx="10058399" cy="5293757"/>
          </a:xfrm>
          <a:prstGeom prst="rect">
            <a:avLst/>
          </a:prstGeom>
          <a:noFill/>
        </p:spPr>
        <p:txBody>
          <a:bodyPr wrap="square" rtlCol="0">
            <a:spAutoFit/>
          </a:bodyPr>
          <a:lstStyle/>
          <a:p>
            <a:pPr algn="ctr"/>
            <a:r>
              <a:rPr lang="en-US" sz="7200" dirty="0" smtClean="0">
                <a:latin typeface="Optima"/>
                <a:cs typeface="Optima"/>
              </a:rPr>
              <a:t>PRESIDENT</a:t>
            </a:r>
          </a:p>
          <a:p>
            <a:pPr algn="ctr"/>
            <a:endParaRPr lang="en-US" sz="3600" dirty="0" smtClean="0">
              <a:latin typeface="Optima"/>
              <a:cs typeface="Optima"/>
            </a:endParaRPr>
          </a:p>
          <a:p>
            <a:pPr algn="ctr"/>
            <a:r>
              <a:rPr lang="en-US" sz="4000" dirty="0" smtClean="0">
                <a:latin typeface="Optima"/>
                <a:cs typeface="Optima"/>
              </a:rPr>
              <a:t>Vice-President	Treasurer	</a:t>
            </a:r>
          </a:p>
          <a:p>
            <a:pPr algn="ctr"/>
            <a:r>
              <a:rPr lang="en-US" sz="4000" dirty="0" smtClean="0">
                <a:latin typeface="Optima"/>
                <a:cs typeface="Optima"/>
              </a:rPr>
              <a:t>Secretary			Past</a:t>
            </a:r>
            <a:r>
              <a:rPr lang="en-US" sz="4000" dirty="0">
                <a:latin typeface="Optima"/>
                <a:cs typeface="Optima"/>
              </a:rPr>
              <a:t>-President</a:t>
            </a:r>
            <a:endParaRPr lang="en-US" sz="4000" dirty="0" smtClean="0">
              <a:latin typeface="Optima"/>
              <a:cs typeface="Optima"/>
            </a:endParaRPr>
          </a:p>
          <a:p>
            <a:pPr algn="ctr">
              <a:tabLst>
                <a:tab pos="1198563" algn="ctr"/>
                <a:tab pos="2682875" algn="ctr"/>
                <a:tab pos="4913313" algn="ctr"/>
                <a:tab pos="6859588" algn="ctr"/>
                <a:tab pos="8224838" algn="ctr"/>
              </a:tabLst>
            </a:pPr>
            <a:endParaRPr lang="en-US" dirty="0" smtClean="0">
              <a:latin typeface="Optima"/>
              <a:cs typeface="Optima"/>
            </a:endParaRPr>
          </a:p>
          <a:p>
            <a:pPr algn="ctr">
              <a:tabLst>
                <a:tab pos="2343150" algn="l"/>
              </a:tabLst>
            </a:pPr>
            <a:r>
              <a:rPr lang="en-US" sz="3200" dirty="0" smtClean="0">
                <a:latin typeface="Optima"/>
                <a:cs typeface="Optima"/>
              </a:rPr>
              <a:t>Social 	Exchange Coordinator</a:t>
            </a:r>
            <a:r>
              <a:rPr lang="en-US" sz="3200" dirty="0">
                <a:latin typeface="Optima"/>
                <a:cs typeface="Optima"/>
              </a:rPr>
              <a:t>	</a:t>
            </a:r>
            <a:r>
              <a:rPr lang="en-US" sz="3200" dirty="0" smtClean="0">
                <a:latin typeface="Optima"/>
                <a:cs typeface="Optima"/>
              </a:rPr>
              <a:t>Program </a:t>
            </a:r>
          </a:p>
          <a:p>
            <a:pPr algn="ctr">
              <a:tabLst>
                <a:tab pos="3090863" algn="l"/>
              </a:tabLst>
            </a:pPr>
            <a:r>
              <a:rPr lang="en-US" sz="3200" dirty="0" smtClean="0">
                <a:latin typeface="Optima"/>
                <a:cs typeface="Optima"/>
              </a:rPr>
              <a:t>Publicity</a:t>
            </a:r>
            <a:r>
              <a:rPr lang="en-US" sz="3200" dirty="0">
                <a:latin typeface="Optima"/>
                <a:cs typeface="Optima"/>
              </a:rPr>
              <a:t>	Assistant Treasure</a:t>
            </a:r>
            <a:r>
              <a:rPr lang="en-US" sz="3600" dirty="0">
                <a:latin typeface="Optima"/>
                <a:cs typeface="Optima"/>
              </a:rPr>
              <a:t>r</a:t>
            </a:r>
            <a:r>
              <a:rPr lang="en-US" sz="3200" dirty="0" smtClean="0">
                <a:latin typeface="Optima"/>
                <a:cs typeface="Optima"/>
              </a:rPr>
              <a:t>	Membership	</a:t>
            </a:r>
            <a:endParaRPr lang="en-US" dirty="0" smtClean="0">
              <a:latin typeface="Optima"/>
              <a:cs typeface="Optima"/>
            </a:endParaRPr>
          </a:p>
          <a:p>
            <a:pPr>
              <a:tabLst>
                <a:tab pos="166688" algn="l"/>
                <a:tab pos="2967038" algn="ctr"/>
                <a:tab pos="5091113" algn="ctr"/>
                <a:tab pos="7204075" algn="ctr"/>
                <a:tab pos="9720263" algn="r"/>
              </a:tabLst>
            </a:pPr>
            <a:r>
              <a:rPr lang="en-US" sz="1400" dirty="0" smtClean="0">
                <a:latin typeface="Optima"/>
                <a:cs typeface="Optima"/>
              </a:rPr>
              <a:t>	</a:t>
            </a:r>
            <a:r>
              <a:rPr lang="en-US" sz="1800" dirty="0" smtClean="0">
                <a:latin typeface="Optima"/>
                <a:cs typeface="Optima"/>
              </a:rPr>
              <a:t>Sunshine News	Exchange Directors	Newsletter Editor	LEO Coordinator	Service Chair</a:t>
            </a:r>
            <a:r>
              <a:rPr lang="en-US" sz="1400" dirty="0" smtClean="0">
                <a:latin typeface="Optima"/>
                <a:cs typeface="Optima"/>
              </a:rPr>
              <a:t>	</a:t>
            </a:r>
            <a:endParaRPr lang="en-US" sz="1400" dirty="0">
              <a:latin typeface="Optima"/>
              <a:cs typeface="Optima"/>
            </a:endParaRPr>
          </a:p>
        </p:txBody>
      </p:sp>
    </p:spTree>
    <p:extLst>
      <p:ext uri="{BB962C8B-B14F-4D97-AF65-F5344CB8AC3E}">
        <p14:creationId xmlns:p14="http://schemas.microsoft.com/office/powerpoint/2010/main" xmlns="" val="2762663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20693"/>
          </a:xfrm>
        </p:spPr>
        <p:txBody>
          <a:bodyPr>
            <a:normAutofit/>
          </a:bodyPr>
          <a:lstStyle/>
          <a:p>
            <a:r>
              <a:rPr lang="en-US" sz="5400" cap="small" dirty="0" smtClean="0">
                <a:latin typeface="Optima"/>
                <a:cs typeface="Optima"/>
              </a:rPr>
              <a:t>Or this?</a:t>
            </a:r>
            <a:endParaRPr lang="en-US" sz="5400" dirty="0">
              <a:latin typeface="Optima"/>
              <a:cs typeface="Optima"/>
            </a:endParaRPr>
          </a:p>
        </p:txBody>
      </p:sp>
      <p:grpSp>
        <p:nvGrpSpPr>
          <p:cNvPr id="3" name="Group 2"/>
          <p:cNvGrpSpPr/>
          <p:nvPr/>
        </p:nvGrpSpPr>
        <p:grpSpPr>
          <a:xfrm>
            <a:off x="100999" y="1020693"/>
            <a:ext cx="9785309" cy="6515820"/>
            <a:chOff x="100999" y="1020693"/>
            <a:chExt cx="9785309" cy="6515820"/>
          </a:xfrm>
        </p:grpSpPr>
        <p:sp>
          <p:nvSpPr>
            <p:cNvPr id="32" name="Oval 31"/>
            <p:cNvSpPr/>
            <p:nvPr/>
          </p:nvSpPr>
          <p:spPr>
            <a:xfrm>
              <a:off x="100999" y="1020693"/>
              <a:ext cx="9785309" cy="6515820"/>
            </a:xfrm>
            <a:prstGeom prst="ellipse">
              <a:avLst/>
            </a:prstGeom>
            <a:solidFill>
              <a:schemeClr val="accent4">
                <a:lumMod val="75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00999" y="4157731"/>
              <a:ext cx="2778705" cy="707886"/>
            </a:xfrm>
            <a:prstGeom prst="rect">
              <a:avLst/>
            </a:prstGeom>
            <a:noFill/>
            <a:ln>
              <a:noFill/>
            </a:ln>
          </p:spPr>
          <p:txBody>
            <a:bodyPr wrap="none" rtlCol="0">
              <a:spAutoFit/>
            </a:bodyPr>
            <a:lstStyle/>
            <a:p>
              <a:r>
                <a:rPr lang="en-US" sz="4000" dirty="0" smtClean="0">
                  <a:ln>
                    <a:solidFill>
                      <a:srgbClr val="FFFFFF"/>
                    </a:solidFill>
                  </a:ln>
                  <a:latin typeface="Optima"/>
                  <a:cs typeface="Optima"/>
                </a:rPr>
                <a:t>PRESIDENT</a:t>
              </a:r>
              <a:endParaRPr lang="en-US" sz="4000" dirty="0">
                <a:ln>
                  <a:solidFill>
                    <a:srgbClr val="FFFFFF"/>
                  </a:solidFill>
                </a:ln>
                <a:latin typeface="Optima"/>
                <a:cs typeface="Optima"/>
              </a:endParaRPr>
            </a:p>
          </p:txBody>
        </p:sp>
        <p:sp>
          <p:nvSpPr>
            <p:cNvPr id="8" name="TextBox 7"/>
            <p:cNvSpPr txBox="1"/>
            <p:nvPr/>
          </p:nvSpPr>
          <p:spPr>
            <a:xfrm>
              <a:off x="7181333" y="3695769"/>
              <a:ext cx="2609932" cy="584776"/>
            </a:xfrm>
            <a:prstGeom prst="rect">
              <a:avLst/>
            </a:prstGeom>
            <a:noFill/>
            <a:ln>
              <a:noFill/>
            </a:ln>
          </p:spPr>
          <p:txBody>
            <a:bodyPr wrap="none" rtlCol="0">
              <a:spAutoFit/>
            </a:bodyPr>
            <a:lstStyle/>
            <a:p>
              <a:r>
                <a:rPr lang="en-US" sz="3200" dirty="0">
                  <a:latin typeface="Optima"/>
                  <a:cs typeface="Optima"/>
                </a:rPr>
                <a:t>Past-President</a:t>
              </a:r>
              <a:endParaRPr lang="en-US" sz="3200" dirty="0"/>
            </a:p>
          </p:txBody>
        </p:sp>
        <p:sp>
          <p:nvSpPr>
            <p:cNvPr id="6" name="TextBox 5"/>
            <p:cNvSpPr txBox="1"/>
            <p:nvPr/>
          </p:nvSpPr>
          <p:spPr>
            <a:xfrm>
              <a:off x="2573443" y="1405158"/>
              <a:ext cx="1800493" cy="584776"/>
            </a:xfrm>
            <a:prstGeom prst="rect">
              <a:avLst/>
            </a:prstGeom>
            <a:noFill/>
            <a:ln>
              <a:noFill/>
            </a:ln>
          </p:spPr>
          <p:txBody>
            <a:bodyPr wrap="none" rtlCol="0">
              <a:spAutoFit/>
            </a:bodyPr>
            <a:lstStyle/>
            <a:p>
              <a:r>
                <a:rPr lang="en-US" sz="3200" dirty="0">
                  <a:latin typeface="Optima"/>
                  <a:cs typeface="Optima"/>
                </a:rPr>
                <a:t>Treasurer</a:t>
              </a:r>
              <a:endParaRPr lang="en-US" sz="3200" dirty="0"/>
            </a:p>
          </p:txBody>
        </p:sp>
        <p:sp>
          <p:nvSpPr>
            <p:cNvPr id="11" name="TextBox 10"/>
            <p:cNvSpPr txBox="1"/>
            <p:nvPr/>
          </p:nvSpPr>
          <p:spPr>
            <a:xfrm>
              <a:off x="6503363" y="5571911"/>
              <a:ext cx="2608406" cy="461665"/>
            </a:xfrm>
            <a:prstGeom prst="rect">
              <a:avLst/>
            </a:prstGeom>
            <a:noFill/>
            <a:ln>
              <a:noFill/>
            </a:ln>
          </p:spPr>
          <p:txBody>
            <a:bodyPr wrap="none" rtlCol="0">
              <a:spAutoFit/>
            </a:bodyPr>
            <a:lstStyle/>
            <a:p>
              <a:pPr algn="ctr"/>
              <a:r>
                <a:rPr lang="en-US" sz="2400" dirty="0">
                  <a:latin typeface="Optima"/>
                  <a:cs typeface="Optima"/>
                </a:rPr>
                <a:t>Assistant Treasurer</a:t>
              </a:r>
              <a:endParaRPr lang="en-US" sz="2400" dirty="0"/>
            </a:p>
          </p:txBody>
        </p:sp>
        <p:sp>
          <p:nvSpPr>
            <p:cNvPr id="12" name="TextBox 11"/>
            <p:cNvSpPr txBox="1"/>
            <p:nvPr/>
          </p:nvSpPr>
          <p:spPr>
            <a:xfrm>
              <a:off x="5030080" y="6860823"/>
              <a:ext cx="2096254" cy="461665"/>
            </a:xfrm>
            <a:prstGeom prst="rect">
              <a:avLst/>
            </a:prstGeom>
            <a:noFill/>
            <a:ln>
              <a:noFill/>
            </a:ln>
          </p:spPr>
          <p:txBody>
            <a:bodyPr wrap="none" rtlCol="0">
              <a:spAutoFit/>
            </a:bodyPr>
            <a:lstStyle/>
            <a:p>
              <a:pPr algn="ctr"/>
              <a:r>
                <a:rPr lang="en-US" sz="2400" dirty="0">
                  <a:latin typeface="Optima"/>
                  <a:cs typeface="Optima"/>
                </a:rPr>
                <a:t>Program Chair</a:t>
              </a:r>
              <a:endParaRPr lang="en-US" sz="2400" dirty="0"/>
            </a:p>
          </p:txBody>
        </p:sp>
        <p:sp>
          <p:nvSpPr>
            <p:cNvPr id="13" name="TextBox 12"/>
            <p:cNvSpPr txBox="1"/>
            <p:nvPr/>
          </p:nvSpPr>
          <p:spPr>
            <a:xfrm>
              <a:off x="6669898" y="4729872"/>
              <a:ext cx="3121367" cy="461665"/>
            </a:xfrm>
            <a:prstGeom prst="rect">
              <a:avLst/>
            </a:prstGeom>
            <a:noFill/>
            <a:ln>
              <a:noFill/>
            </a:ln>
          </p:spPr>
          <p:txBody>
            <a:bodyPr wrap="none" rtlCol="0">
              <a:spAutoFit/>
            </a:bodyPr>
            <a:lstStyle/>
            <a:p>
              <a:pPr algn="ctr"/>
              <a:r>
                <a:rPr lang="en-US" sz="2400" dirty="0">
                  <a:latin typeface="Optima"/>
                  <a:cs typeface="Optima"/>
                </a:rPr>
                <a:t>Exchange Coordinator</a:t>
              </a:r>
              <a:endParaRPr lang="en-US" sz="2400" dirty="0"/>
            </a:p>
          </p:txBody>
        </p:sp>
        <p:sp>
          <p:nvSpPr>
            <p:cNvPr id="16" name="TextBox 15"/>
            <p:cNvSpPr txBox="1"/>
            <p:nvPr/>
          </p:nvSpPr>
          <p:spPr>
            <a:xfrm>
              <a:off x="388620" y="3336487"/>
              <a:ext cx="2317808" cy="400110"/>
            </a:xfrm>
            <a:prstGeom prst="rect">
              <a:avLst/>
            </a:prstGeom>
            <a:noFill/>
          </p:spPr>
          <p:txBody>
            <a:bodyPr wrap="none" rtlCol="0">
              <a:spAutoFit/>
            </a:bodyPr>
            <a:lstStyle/>
            <a:p>
              <a:r>
                <a:rPr lang="en-US" dirty="0">
                  <a:latin typeface="Optima"/>
                  <a:cs typeface="Optima"/>
                </a:rPr>
                <a:t>Exchange Directors</a:t>
              </a:r>
              <a:endParaRPr lang="en-US" dirty="0"/>
            </a:p>
          </p:txBody>
        </p:sp>
        <p:sp>
          <p:nvSpPr>
            <p:cNvPr id="7" name="TextBox 6"/>
            <p:cNvSpPr txBox="1"/>
            <p:nvPr/>
          </p:nvSpPr>
          <p:spPr>
            <a:xfrm>
              <a:off x="6148586" y="2115815"/>
              <a:ext cx="2723823" cy="584776"/>
            </a:xfrm>
            <a:prstGeom prst="rect">
              <a:avLst/>
            </a:prstGeom>
            <a:noFill/>
            <a:ln>
              <a:noFill/>
            </a:ln>
          </p:spPr>
          <p:txBody>
            <a:bodyPr wrap="none" rtlCol="0">
              <a:spAutoFit/>
            </a:bodyPr>
            <a:lstStyle/>
            <a:p>
              <a:r>
                <a:rPr lang="en-US" sz="3200" dirty="0">
                  <a:latin typeface="Optima"/>
                  <a:cs typeface="Optima"/>
                </a:rPr>
                <a:t>Vice-President</a:t>
              </a:r>
              <a:endParaRPr lang="en-US" sz="3200" dirty="0"/>
            </a:p>
          </p:txBody>
        </p:sp>
        <p:sp>
          <p:nvSpPr>
            <p:cNvPr id="17" name="TextBox 16"/>
            <p:cNvSpPr txBox="1"/>
            <p:nvPr/>
          </p:nvSpPr>
          <p:spPr>
            <a:xfrm>
              <a:off x="5030080" y="1382227"/>
              <a:ext cx="2237011" cy="400110"/>
            </a:xfrm>
            <a:prstGeom prst="rect">
              <a:avLst/>
            </a:prstGeom>
            <a:noFill/>
          </p:spPr>
          <p:txBody>
            <a:bodyPr wrap="none" rtlCol="0">
              <a:spAutoFit/>
            </a:bodyPr>
            <a:lstStyle/>
            <a:p>
              <a:r>
                <a:rPr lang="en-US" dirty="0">
                  <a:latin typeface="Optima"/>
                  <a:cs typeface="Optima"/>
                </a:rPr>
                <a:t>Membership Chair</a:t>
              </a:r>
              <a:endParaRPr lang="en-US" dirty="0"/>
            </a:p>
          </p:txBody>
        </p:sp>
        <p:sp>
          <p:nvSpPr>
            <p:cNvPr id="18" name="TextBox 17"/>
            <p:cNvSpPr txBox="1"/>
            <p:nvPr/>
          </p:nvSpPr>
          <p:spPr>
            <a:xfrm>
              <a:off x="7763829" y="2928872"/>
              <a:ext cx="1659429" cy="400110"/>
            </a:xfrm>
            <a:prstGeom prst="rect">
              <a:avLst/>
            </a:prstGeom>
            <a:noFill/>
          </p:spPr>
          <p:txBody>
            <a:bodyPr wrap="none" rtlCol="0">
              <a:spAutoFit/>
            </a:bodyPr>
            <a:lstStyle/>
            <a:p>
              <a:r>
                <a:rPr lang="en-US" dirty="0">
                  <a:latin typeface="Optima"/>
                  <a:cs typeface="Optima"/>
                </a:rPr>
                <a:t>Service Chair</a:t>
              </a:r>
              <a:endParaRPr lang="en-US" dirty="0"/>
            </a:p>
          </p:txBody>
        </p:sp>
        <p:sp>
          <p:nvSpPr>
            <p:cNvPr id="15" name="TextBox 14"/>
            <p:cNvSpPr txBox="1"/>
            <p:nvPr/>
          </p:nvSpPr>
          <p:spPr>
            <a:xfrm>
              <a:off x="783373" y="2698039"/>
              <a:ext cx="2494254" cy="461665"/>
            </a:xfrm>
            <a:prstGeom prst="rect">
              <a:avLst/>
            </a:prstGeom>
            <a:noFill/>
            <a:ln>
              <a:noFill/>
            </a:ln>
          </p:spPr>
          <p:txBody>
            <a:bodyPr wrap="square" rtlCol="0">
              <a:spAutoFit/>
            </a:bodyPr>
            <a:lstStyle/>
            <a:p>
              <a:pPr algn="ctr"/>
              <a:r>
                <a:rPr lang="en-US" sz="2400" dirty="0">
                  <a:latin typeface="Optima"/>
                  <a:cs typeface="Optima"/>
                </a:rPr>
                <a:t>Communications</a:t>
              </a:r>
              <a:endParaRPr lang="en-US" sz="2400" dirty="0"/>
            </a:p>
          </p:txBody>
        </p:sp>
        <p:sp>
          <p:nvSpPr>
            <p:cNvPr id="19" name="TextBox 18"/>
            <p:cNvSpPr txBox="1"/>
            <p:nvPr/>
          </p:nvSpPr>
          <p:spPr>
            <a:xfrm>
              <a:off x="6148586" y="6257822"/>
              <a:ext cx="2240394" cy="400110"/>
            </a:xfrm>
            <a:prstGeom prst="rect">
              <a:avLst/>
            </a:prstGeom>
            <a:noFill/>
          </p:spPr>
          <p:txBody>
            <a:bodyPr wrap="square" rtlCol="0">
              <a:spAutoFit/>
            </a:bodyPr>
            <a:lstStyle/>
            <a:p>
              <a:r>
                <a:rPr lang="en-US" dirty="0">
                  <a:latin typeface="Optima"/>
                  <a:cs typeface="Optima"/>
                </a:rPr>
                <a:t>Newsletter </a:t>
              </a:r>
              <a:r>
                <a:rPr lang="en-US" dirty="0" smtClean="0">
                  <a:latin typeface="Optima"/>
                  <a:cs typeface="Optima"/>
                </a:rPr>
                <a:t>Editor</a:t>
              </a:r>
              <a:endParaRPr lang="en-US" dirty="0"/>
            </a:p>
          </p:txBody>
        </p:sp>
        <p:sp>
          <p:nvSpPr>
            <p:cNvPr id="14" name="TextBox 13"/>
            <p:cNvSpPr txBox="1"/>
            <p:nvPr/>
          </p:nvSpPr>
          <p:spPr>
            <a:xfrm>
              <a:off x="406461" y="5096153"/>
              <a:ext cx="1792486" cy="461665"/>
            </a:xfrm>
            <a:prstGeom prst="rect">
              <a:avLst/>
            </a:prstGeom>
            <a:noFill/>
            <a:ln>
              <a:noFill/>
            </a:ln>
          </p:spPr>
          <p:txBody>
            <a:bodyPr wrap="none" rtlCol="0">
              <a:spAutoFit/>
            </a:bodyPr>
            <a:lstStyle/>
            <a:p>
              <a:pPr algn="ctr"/>
              <a:r>
                <a:rPr lang="en-US" sz="2400" dirty="0">
                  <a:latin typeface="Optima"/>
                  <a:cs typeface="Optima"/>
                </a:rPr>
                <a:t>Social Chair</a:t>
              </a:r>
              <a:endParaRPr lang="en-US" sz="2400" dirty="0"/>
            </a:p>
          </p:txBody>
        </p:sp>
        <p:sp>
          <p:nvSpPr>
            <p:cNvPr id="20" name="TextBox 19"/>
            <p:cNvSpPr txBox="1"/>
            <p:nvPr/>
          </p:nvSpPr>
          <p:spPr>
            <a:xfrm>
              <a:off x="1547524" y="1992389"/>
              <a:ext cx="1881023" cy="400110"/>
            </a:xfrm>
            <a:prstGeom prst="rect">
              <a:avLst/>
            </a:prstGeom>
            <a:noFill/>
          </p:spPr>
          <p:txBody>
            <a:bodyPr wrap="none" rtlCol="0">
              <a:spAutoFit/>
            </a:bodyPr>
            <a:lstStyle/>
            <a:p>
              <a:r>
                <a:rPr lang="en-US" dirty="0">
                  <a:latin typeface="Optima"/>
                  <a:cs typeface="Optima"/>
                </a:rPr>
                <a:t>Sunshine News</a:t>
              </a:r>
              <a:endParaRPr lang="en-US" dirty="0"/>
            </a:p>
          </p:txBody>
        </p:sp>
        <p:sp>
          <p:nvSpPr>
            <p:cNvPr id="23" name="TextBox 22"/>
            <p:cNvSpPr txBox="1"/>
            <p:nvPr/>
          </p:nvSpPr>
          <p:spPr>
            <a:xfrm>
              <a:off x="2708736" y="6860823"/>
              <a:ext cx="2056973" cy="400110"/>
            </a:xfrm>
            <a:prstGeom prst="rect">
              <a:avLst/>
            </a:prstGeom>
            <a:noFill/>
          </p:spPr>
          <p:txBody>
            <a:bodyPr wrap="none" rtlCol="0">
              <a:spAutoFit/>
            </a:bodyPr>
            <a:lstStyle/>
            <a:p>
              <a:r>
                <a:rPr lang="en-US" dirty="0" smtClean="0">
                  <a:latin typeface="Optima"/>
                  <a:cs typeface="Optima"/>
                </a:rPr>
                <a:t>LEO Coordinator</a:t>
              </a:r>
            </a:p>
          </p:txBody>
        </p:sp>
        <p:sp>
          <p:nvSpPr>
            <p:cNvPr id="9" name="TextBox 8"/>
            <p:cNvSpPr txBox="1"/>
            <p:nvPr/>
          </p:nvSpPr>
          <p:spPr>
            <a:xfrm>
              <a:off x="1268928" y="5965434"/>
              <a:ext cx="1803154" cy="584776"/>
            </a:xfrm>
            <a:prstGeom prst="rect">
              <a:avLst/>
            </a:prstGeom>
            <a:noFill/>
            <a:ln>
              <a:noFill/>
            </a:ln>
          </p:spPr>
          <p:txBody>
            <a:bodyPr wrap="none" rtlCol="0">
              <a:spAutoFit/>
            </a:bodyPr>
            <a:lstStyle/>
            <a:p>
              <a:r>
                <a:rPr lang="en-US" sz="3200" dirty="0">
                  <a:latin typeface="Optima"/>
                  <a:cs typeface="Optima"/>
                </a:rPr>
                <a:t>Secretary</a:t>
              </a:r>
              <a:endParaRPr lang="en-US" sz="3200" dirty="0"/>
            </a:p>
          </p:txBody>
        </p:sp>
      </p:grpSp>
    </p:spTree>
    <p:extLst>
      <p:ext uri="{BB962C8B-B14F-4D97-AF65-F5344CB8AC3E}">
        <p14:creationId xmlns:p14="http://schemas.microsoft.com/office/powerpoint/2010/main" xmlns="" val="2732525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1504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7772400"/>
          </a:xfrm>
        </p:spPr>
        <p:txBody>
          <a:bodyPr>
            <a:normAutofit/>
          </a:bodyPr>
          <a:lstStyle/>
          <a:p>
            <a:r>
              <a:rPr lang="en-US" sz="4500" dirty="0">
                <a:latin typeface="Optima"/>
                <a:cs typeface="Optima"/>
              </a:rPr>
              <a:t>The function of leadership is </a:t>
            </a:r>
            <a:r>
              <a:rPr lang="en-US" sz="4500" dirty="0" smtClean="0">
                <a:latin typeface="Optima"/>
                <a:cs typeface="Optima"/>
              </a:rPr>
              <a:t/>
            </a:r>
            <a:br>
              <a:rPr lang="en-US" sz="4500" dirty="0" smtClean="0">
                <a:latin typeface="Optima"/>
                <a:cs typeface="Optima"/>
              </a:rPr>
            </a:br>
            <a:r>
              <a:rPr lang="en-US" sz="4500" dirty="0" smtClean="0">
                <a:latin typeface="Optima"/>
                <a:cs typeface="Optima"/>
              </a:rPr>
              <a:t>to </a:t>
            </a:r>
            <a:r>
              <a:rPr lang="en-US" sz="4500" dirty="0">
                <a:latin typeface="Optima"/>
                <a:cs typeface="Optima"/>
              </a:rPr>
              <a:t>produce more leaders, </a:t>
            </a:r>
            <a:r>
              <a:rPr lang="en-US" sz="4500" dirty="0" smtClean="0">
                <a:latin typeface="Optima"/>
                <a:cs typeface="Optima"/>
              </a:rPr>
              <a:t/>
            </a:r>
            <a:br>
              <a:rPr lang="en-US" sz="4500" dirty="0" smtClean="0">
                <a:latin typeface="Optima"/>
                <a:cs typeface="Optima"/>
              </a:rPr>
            </a:br>
            <a:r>
              <a:rPr lang="en-US" sz="4500" b="1" i="1" dirty="0" smtClean="0">
                <a:latin typeface="Optima"/>
                <a:cs typeface="Optima"/>
              </a:rPr>
              <a:t>not</a:t>
            </a:r>
            <a:r>
              <a:rPr lang="en-US" sz="4500" dirty="0" smtClean="0">
                <a:latin typeface="Optima"/>
                <a:cs typeface="Optima"/>
              </a:rPr>
              <a:t> </a:t>
            </a:r>
            <a:r>
              <a:rPr lang="en-US" sz="4500" dirty="0">
                <a:latin typeface="Optima"/>
                <a:cs typeface="Optima"/>
              </a:rPr>
              <a:t>more followers.</a:t>
            </a:r>
            <a:br>
              <a:rPr lang="en-US" sz="4500" dirty="0">
                <a:latin typeface="Optima"/>
                <a:cs typeface="Optima"/>
              </a:rPr>
            </a:br>
            <a:r>
              <a:rPr lang="en-US" sz="4500" dirty="0">
                <a:latin typeface="Optima"/>
                <a:cs typeface="Optima"/>
              </a:rPr>
              <a:t>				</a:t>
            </a:r>
            <a:r>
              <a:rPr lang="en-US" sz="2800" dirty="0">
                <a:latin typeface="Optima"/>
                <a:cs typeface="Optima"/>
              </a:rPr>
              <a:t>—  Ralph Nader</a:t>
            </a:r>
            <a:r>
              <a:rPr lang="en-US" dirty="0">
                <a:latin typeface="Optima"/>
                <a:cs typeface="Optima"/>
              </a:rPr>
              <a:t/>
            </a:r>
            <a:br>
              <a:rPr lang="en-US" dirty="0">
                <a:latin typeface="Optima"/>
                <a:cs typeface="Optima"/>
              </a:rPr>
            </a:br>
            <a:endParaRPr lang="en-US" dirty="0">
              <a:latin typeface="Optima"/>
              <a:cs typeface="Optima"/>
            </a:endParaRPr>
          </a:p>
        </p:txBody>
      </p:sp>
    </p:spTree>
    <p:extLst>
      <p:ext uri="{BB962C8B-B14F-4D97-AF65-F5344CB8AC3E}">
        <p14:creationId xmlns:p14="http://schemas.microsoft.com/office/powerpoint/2010/main" xmlns="" val="1521596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6393</TotalTime>
  <Words>801</Words>
  <Application>Microsoft Office PowerPoint</Application>
  <PresentationFormat>Custom</PresentationFormat>
  <Paragraphs>183</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 Black </vt:lpstr>
      <vt:lpstr>Mentoring Leaders  Pat Meyer, presenter</vt:lpstr>
      <vt:lpstr>Slide 2</vt:lpstr>
      <vt:lpstr>How did you arrive at your responses?</vt:lpstr>
      <vt:lpstr>What does collaborating  on a membership drive have to do with  Mentoring Leaders?</vt:lpstr>
      <vt:lpstr>Midwest Field Rep’s Concerns</vt:lpstr>
      <vt:lpstr>Does your club look like this?</vt:lpstr>
      <vt:lpstr>Or this?</vt:lpstr>
      <vt:lpstr>Slide 8</vt:lpstr>
      <vt:lpstr>The function of leadership is  to produce more leaders,  not more followers.     —  Ralph Nader </vt:lpstr>
      <vt:lpstr>Slide 10</vt:lpstr>
      <vt:lpstr>How do clubs develop  a TEAM of leaders?</vt:lpstr>
      <vt:lpstr>Requirements for a Successful Retreat</vt:lpstr>
      <vt:lpstr>Slide 13</vt:lpstr>
      <vt:lpstr>Slide 14</vt:lpstr>
      <vt:lpstr>Slide 15</vt:lpstr>
      <vt:lpstr>Slide 16</vt:lpstr>
      <vt:lpstr>Essential: ALL Board Members attend.</vt:lpstr>
      <vt:lpstr>Slide 18</vt:lpstr>
      <vt:lpstr>Slide 19</vt:lpstr>
      <vt:lpstr>Slide 20</vt:lpstr>
      <vt:lpstr>Numerous  Team Building Activities  can be found  on the internet.</vt:lpstr>
      <vt:lpstr> </vt:lpstr>
      <vt:lpstr> </vt:lpstr>
      <vt:lpstr> </vt:lpstr>
      <vt:lpstr>Slide 25</vt:lpstr>
      <vt:lpstr> </vt:lpstr>
      <vt:lpstr>Slide 27</vt:lpstr>
      <vt:lpstr>The President  does not  act alone!</vt:lpstr>
      <vt:lpstr>The  President’s Role:</vt:lpstr>
      <vt:lpstr>Slide 30</vt:lpstr>
      <vt:lpstr>Monitor Progress</vt:lpstr>
      <vt:lpstr>Communication</vt:lpstr>
      <vt:lpstr>Additional Ideas on Meeting Goals</vt:lpstr>
      <vt:lpstr>Other Considerations</vt:lpstr>
      <vt:lpstr>Collaboration  Mentors New Leaders as they</vt:lpstr>
      <vt:lpstr>Remember  Ralph Nader:</vt:lpstr>
      <vt:lpstr>FF Clubs  that  Foster New Leaders</vt:lpstr>
      <vt:lpstr>Look like THIS</vt:lpstr>
      <vt:lpstr>Collaborating  in Teams = Mentoring  Leaders!</vt:lpstr>
      <vt:lpstr>Move into the Future:  COLLABORATE</vt:lpstr>
      <vt:lpstr>Slide 41</vt:lpstr>
    </vt:vector>
  </TitlesOfParts>
  <Company>Glenbard North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&amp; Pat Meyer Dave &amp; Pat Meyer</dc:creator>
  <cp:lastModifiedBy>Dave</cp:lastModifiedBy>
  <cp:revision>94</cp:revision>
  <dcterms:created xsi:type="dcterms:W3CDTF">2016-04-21T18:46:12Z</dcterms:created>
  <dcterms:modified xsi:type="dcterms:W3CDTF">2016-06-04T20:10:12Z</dcterms:modified>
</cp:coreProperties>
</file>