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9" r:id="rId5"/>
    <p:sldId id="268" r:id="rId6"/>
    <p:sldId id="270" r:id="rId7"/>
    <p:sldId id="271" r:id="rId8"/>
    <p:sldId id="272" r:id="rId9"/>
    <p:sldId id="273" r:id="rId10"/>
    <p:sldId id="257" r:id="rId11"/>
    <p:sldId id="258" r:id="rId12"/>
    <p:sldId id="259" r:id="rId13"/>
    <p:sldId id="263" r:id="rId14"/>
    <p:sldId id="264" r:id="rId15"/>
    <p:sldId id="265" r:id="rId16"/>
    <p:sldId id="266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Small" initials="SS" lastIdx="0" clrIdx="0">
    <p:extLst>
      <p:ext uri="{19B8F6BF-5375-455C-9EA6-DF929625EA0E}">
        <p15:presenceInfo xmlns:p15="http://schemas.microsoft.com/office/powerpoint/2012/main" userId="8a3f54241edf86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9"/>
  </p:normalViewPr>
  <p:slideViewPr>
    <p:cSldViewPr snapToGrid="0" snapToObjects="1">
      <p:cViewPr varScale="1">
        <p:scale>
          <a:sx n="95" d="100"/>
          <a:sy n="95" d="100"/>
        </p:scale>
        <p:origin x="20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1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A19F4E-F964-AC44-924E-F58FDCA37F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AC920-AB42-1144-915E-ADC62C3A56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524B-F8D3-6844-AE27-80D1910ED3AB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295A2-125D-1441-8DA9-AE84940B25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B33BF-FE8F-2A45-929C-8C558E3F1C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8559-A410-4F42-84F4-27DB004D7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99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B4E98-A6C1-8F43-A271-EF1062C12064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46AF8-DD51-AE4C-AE71-D0D3D730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B6DC-D2D6-DF49-B2A1-1845A1B4E12A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A785-7A77-7641-B115-C4DCC554943E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4A8-F902-1144-A91B-D512FED58B99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E78-5258-3A45-ACC3-48A3B960623C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C30-85B1-B245-B8B0-0ABFEDB347B1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3BD9-5598-0E40-B1D8-AC107B0E45B3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7CF0-36FA-5A43-B314-AD1FB0383DCE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49C3-BB98-7344-8630-DF8BD3D83B30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F6E99C4-87E6-2743-894B-F33260712E9D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B87-54E7-314F-BF5B-863D695D0DC1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1EB-0B6C-5B46-9EB7-15C4AFB9F668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9A38-12B6-C242-A503-5A7968F49E8A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7E1-1869-504B-BFBA-CAA55FAB41A8}" type="datetime1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BADB-284E-BB48-BF96-9E5461EC5A6C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FB83-F1B4-1341-94B5-7C53F06A63AF}" type="datetime1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7BD1-6F4D-6A4B-A274-31C6B4B8D888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8A26-388B-F549-B604-AFC0FF666C6D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DF48-B35D-8B40-BF2B-D42438192146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EDFF-4786-4F4F-81B6-CFB4B5BC5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743" y="2768433"/>
            <a:ext cx="8144134" cy="1373070"/>
          </a:xfrm>
        </p:spPr>
        <p:txBody>
          <a:bodyPr/>
          <a:lstStyle/>
          <a:p>
            <a:r>
              <a:rPr lang="en-US" dirty="0"/>
              <a:t>Everyone Wins </a:t>
            </a:r>
            <a:br>
              <a:rPr lang="en-US" dirty="0"/>
            </a:br>
            <a:r>
              <a:rPr lang="en-US" dirty="0"/>
              <a:t>Problem Solving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F40BC-9CC1-B84B-BE24-0B8DD9B5F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Unlocking the Future of Friendship Force Joint Regional Conference</a:t>
            </a:r>
          </a:p>
          <a:p>
            <a:r>
              <a:rPr lang="en-US" dirty="0"/>
              <a:t>Covington, </a:t>
            </a:r>
            <a:r>
              <a:rPr lang="en-US" dirty="0" err="1"/>
              <a:t>Ky</a:t>
            </a:r>
            <a:endParaRPr lang="en-US"/>
          </a:p>
          <a:p>
            <a:r>
              <a:rPr lang="en-US"/>
              <a:t>April 20-21,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173D3-B142-F34B-A421-3A75D826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88000">
              <a:schemeClr val="bg2">
                <a:shade val="100000"/>
                <a:hueMod val="100000"/>
                <a:satMod val="110000"/>
                <a:lumMod val="10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A0D-1EDF-0547-8BB4-63B1CEE0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633E-4AA3-F34F-A1E5-EB26E9DA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Conflict happens when needs are not met.  Since we all have different needs, conflict is inevitable.</a:t>
            </a:r>
          </a:p>
          <a:p>
            <a:endParaRPr lang="en-US"/>
          </a:p>
          <a:p>
            <a:r>
              <a:rPr lang="en-US"/>
              <a:t>The absence of conflict is not “success”.</a:t>
            </a:r>
          </a:p>
          <a:p>
            <a:endParaRPr lang="en-US"/>
          </a:p>
          <a:p>
            <a:r>
              <a:rPr lang="en-US" b="1"/>
              <a:t>Success</a:t>
            </a:r>
            <a:r>
              <a:rPr lang="en-US"/>
              <a:t> is when conflict is resolved to the satisfaction of </a:t>
            </a:r>
            <a:r>
              <a:rPr lang="en-US" u="sng"/>
              <a:t>all</a:t>
            </a:r>
            <a:r>
              <a:rPr lang="en-US"/>
              <a:t> parties </a:t>
            </a:r>
            <a:r>
              <a:rPr lang="en-US" u="sng"/>
              <a:t>directly</a:t>
            </a:r>
            <a:r>
              <a:rPr lang="en-US"/>
              <a:t> concerned.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785E3-4866-084A-B361-DE885DF6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2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2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6BC1-CDEB-C142-9AA4-F3287AD9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	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229C1-6E70-7B4B-BB33-1D844BDAAEE2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77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/>
          <a:lstStyle/>
          <a:p>
            <a:r>
              <a:rPr lang="en-US"/>
              <a:t>Conflict resolution begins with </a:t>
            </a:r>
            <a:r>
              <a:rPr lang="en-US" u="sng"/>
              <a:t>intentions</a:t>
            </a:r>
            <a:r>
              <a:rPr lang="en-US"/>
              <a:t> (what you make happen) as opposed to </a:t>
            </a:r>
            <a:r>
              <a:rPr lang="en-US" u="sng"/>
              <a:t>wishes</a:t>
            </a:r>
            <a:r>
              <a:rPr lang="en-US"/>
              <a:t> (what you would like to happen).  It requires a </a:t>
            </a:r>
            <a:r>
              <a:rPr lang="en-US" u="sng"/>
              <a:t>plan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Conflict resolution also requires uninterrupted </a:t>
            </a:r>
            <a:r>
              <a:rPr lang="en-US" u="sng"/>
              <a:t>time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Everyone Wins Problem Solving requires </a:t>
            </a:r>
            <a:r>
              <a:rPr lang="en-US" u="sng"/>
              <a:t>good listening skills.</a:t>
            </a:r>
          </a:p>
          <a:p>
            <a:endParaRPr lang="en-US" u="sng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DE17C-F382-1743-97F7-D9FED314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2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81D0-63C6-3A42-968A-CE9C0452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79DF2-ACD7-DB41-97A7-C76FB88B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61" y="2116954"/>
            <a:ext cx="9613861" cy="3599316"/>
          </a:xfrm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87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Steps in resolving conflict</a:t>
            </a:r>
          </a:p>
          <a:p>
            <a:pPr marL="0" indent="0">
              <a:buNone/>
            </a:pPr>
            <a:endParaRPr lang="en-US"/>
          </a:p>
          <a:p>
            <a:pPr lvl="1"/>
            <a:r>
              <a:rPr lang="en-US" sz="2400"/>
              <a:t>Agree on a time and place to meet.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Meet in a quiet, private area.  Bring paper and pens.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Be open to surprises.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Check </a:t>
            </a:r>
            <a:r>
              <a:rPr lang="en-US" sz="2400" u="sng"/>
              <a:t>your</a:t>
            </a:r>
            <a:r>
              <a:rPr lang="en-US" sz="2400"/>
              <a:t> intentions.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3FCAD-49EF-7345-92C1-1B213158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AF2E2-CD69-1041-9B11-71EC0138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BD89C-E161-5A49-8411-2674C16F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65" y="2360022"/>
            <a:ext cx="9613861" cy="3599316"/>
          </a:xfrm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1. 	Set up a comfortable space with needed supplies (water, 	paper,	</a:t>
            </a:r>
            <a:r>
              <a:rPr lang="en-US" err="1"/>
              <a:t>etc</a:t>
            </a:r>
            <a:r>
              <a:rPr lang="en-US"/>
              <a:t>)</a:t>
            </a:r>
          </a:p>
          <a:p>
            <a:pPr marL="0" indent="0">
              <a:buNone/>
            </a:pPr>
            <a:r>
              <a:rPr lang="en-US"/>
              <a:t>2.  	Use a three part confrontation statement.</a:t>
            </a:r>
          </a:p>
          <a:p>
            <a:pPr marL="0" indent="0">
              <a:buNone/>
            </a:pPr>
            <a:r>
              <a:rPr lang="en-US"/>
              <a:t>3.  	Write down what you and the other person </a:t>
            </a:r>
            <a:r>
              <a:rPr lang="en-US" u="sng"/>
              <a:t>needs</a:t>
            </a:r>
            <a:r>
              <a:rPr lang="en-US"/>
              <a:t>.</a:t>
            </a:r>
          </a:p>
          <a:p>
            <a:pPr marL="0" indent="0">
              <a:buNone/>
            </a:pPr>
            <a:r>
              <a:rPr lang="en-US"/>
              <a:t>4.  	Write down all the possible solutions you both have which 	might meet both needs.</a:t>
            </a:r>
          </a:p>
          <a:p>
            <a:pPr marL="0" indent="0">
              <a:buNone/>
            </a:pPr>
            <a:r>
              <a:rPr lang="en-US"/>
              <a:t>5.  	Either party can cross out any proposed solution which 	does not meet their need.</a:t>
            </a:r>
          </a:p>
          <a:p>
            <a:r>
              <a:rPr lang="en-US" sz="800">
                <a:latin typeface="Century Gothic" panose="020B0502020202020204" pitchFamily="34" charset="0"/>
              </a:rPr>
              <a:t>From Thomas Gordon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AC688-5FEA-6B44-ACCC-85E17AA2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8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30B5-DB76-5746-9C64-BBB62887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 </a:t>
            </a:r>
            <a:r>
              <a:rPr lang="en-US" sz="2000" err="1"/>
              <a:t>cont</a:t>
            </a:r>
            <a:r>
              <a:rPr lang="en-US" sz="2000"/>
              <a:t>’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81E8-708A-F44D-AC4B-F3F8E9EB2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lnSpcReduction="10000"/>
          </a:bodyPr>
          <a:lstStyle/>
          <a:p>
            <a:pPr marL="742950" indent="-742950">
              <a:buAutoNum type="arabicPeriod" startAt="6"/>
            </a:pPr>
            <a:r>
              <a:rPr lang="en-US"/>
              <a:t>Of the remaining steps, choose the one which seem most likely      to solve the problem for both parties.</a:t>
            </a:r>
          </a:p>
          <a:p>
            <a:pPr marL="457200" indent="-457200">
              <a:buAutoNum type="arabicPeriod" startAt="7"/>
            </a:pPr>
            <a:r>
              <a:rPr lang="en-US"/>
              <a:t>  Try the chosen solution and set a not-too-distant time to meet         	and evaluate the outcome.</a:t>
            </a:r>
          </a:p>
          <a:p>
            <a:pPr marL="457200" indent="-457200">
              <a:buAutoNum type="arabicPeriod" startAt="8"/>
            </a:pPr>
            <a:r>
              <a:rPr lang="en-US"/>
              <a:t>  Celebrate….or if it didn’t work go back to Step 3 and repeat 		the steps. </a:t>
            </a:r>
          </a:p>
          <a:p>
            <a:pPr marL="457200" indent="-457200">
              <a:buAutoNum type="arabicPeriod" startAt="8"/>
            </a:pPr>
            <a:r>
              <a:rPr lang="en-US"/>
              <a:t>   Check in periodically to make sure everyone is still satisfied.	</a:t>
            </a:r>
          </a:p>
          <a:p>
            <a:pPr marL="0" indent="0">
              <a:buNone/>
            </a:pPr>
            <a:r>
              <a:rPr lang="en-US"/>
              <a:t>        If not, </a:t>
            </a:r>
            <a:r>
              <a:rPr lang="en-US" err="1"/>
              <a:t>tweek</a:t>
            </a:r>
            <a:r>
              <a:rPr lang="en-US"/>
              <a:t> the solution by using the previous steps.</a:t>
            </a:r>
          </a:p>
          <a:p>
            <a:pPr marL="457200" indent="-457200">
              <a:buAutoNum type="arabicPeriod" startAt="7"/>
            </a:pPr>
            <a:endParaRPr lang="en-US"/>
          </a:p>
          <a:p>
            <a:pPr marL="0" indent="0">
              <a:buNone/>
            </a:pPr>
            <a:r>
              <a:rPr lang="en-US" sz="800"/>
              <a:t>From  Thomas Gordon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7F981-4536-3E40-A49B-EE29B3BA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5969-D14F-E946-8227-BB047701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823AD-E8CC-0744-988C-0B2B8F3AD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This process can be used with small groups, large groups or classes, and families.</a:t>
            </a:r>
          </a:p>
          <a:p>
            <a:endParaRPr lang="en-US"/>
          </a:p>
          <a:p>
            <a:r>
              <a:rPr lang="en-US"/>
              <a:t>People who learn this process tend to teach it to others by example.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251D1-63DB-6241-858C-9304BDF6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11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1593-F8D4-CC4B-9F40-D49D78CB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491CE-E59F-A14A-A870-193606C8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2322586"/>
            <a:ext cx="6443663" cy="3599316"/>
          </a:xfrm>
        </p:spPr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 sz="3600"/>
              <a:t>P R A C T I C E  the process—it will become more natural and easy to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47C7E-9554-7B4C-9744-49B39C88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417A-160D-2F41-8F9C-89E4B63A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19050-76DC-394C-A6BF-84C848251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Presented by       </a:t>
            </a:r>
          </a:p>
          <a:p>
            <a:pPr lvl="1"/>
            <a:r>
              <a:rPr lang="en-US" dirty="0"/>
              <a:t>Sandra H Small, </a:t>
            </a:r>
            <a:r>
              <a:rPr lang="en-US" dirty="0" err="1"/>
              <a:t>Ed.D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Psychologist</a:t>
            </a:r>
          </a:p>
          <a:p>
            <a:pPr lvl="1"/>
            <a:r>
              <a:rPr lang="en-US" dirty="0"/>
              <a:t>41011sandra@gmail.com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2AA1C-3198-5A42-A3E1-ED5BA90D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7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  <a:alpha val="33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  <a:alpha val="45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87E2-9BD3-2A48-B901-818ED2F5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A584D-0764-1544-8B17-AD4D3A302D58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  <a:alpha val="33000"/>
                </a:schemeClr>
              </a:gs>
              <a:gs pos="33000">
                <a:schemeClr val="bg2">
                  <a:shade val="100000"/>
                  <a:hueMod val="100000"/>
                  <a:satMod val="110000"/>
                  <a:lumMod val="130000"/>
                  <a:alpha val="45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/>
              <a:t>Communication is a complex process.  There are many levels to each message we send and many ways of sending them.</a:t>
            </a:r>
          </a:p>
          <a:p>
            <a:endParaRPr lang="en-US"/>
          </a:p>
          <a:p>
            <a:r>
              <a:rPr lang="en-US"/>
              <a:t>Good communication skills have been found to be a major contributor to success in most areas of endeavor.</a:t>
            </a:r>
          </a:p>
          <a:p>
            <a:pPr lvl="1"/>
            <a:r>
              <a:rPr lang="en-US"/>
              <a:t>Higher productivity</a:t>
            </a:r>
          </a:p>
          <a:p>
            <a:pPr lvl="1"/>
            <a:r>
              <a:rPr lang="en-US"/>
              <a:t>Higher satisfaction</a:t>
            </a:r>
          </a:p>
          <a:p>
            <a:pPr lvl="1"/>
            <a:r>
              <a:rPr lang="en-US"/>
              <a:t>Higher self-esteem</a:t>
            </a:r>
          </a:p>
          <a:p>
            <a:pPr lvl="1"/>
            <a:r>
              <a:rPr lang="en-US"/>
              <a:t>Greater cooperation</a:t>
            </a:r>
          </a:p>
          <a:p>
            <a:pPr marL="0" indent="0">
              <a:buNone/>
            </a:pPr>
            <a:r>
              <a:rPr lang="en-US" sz="800">
                <a:latin typeface="Century Gothic" panose="020B0502020202020204" pitchFamily="34" charset="0"/>
              </a:rPr>
              <a:t>Danial Goleman, Emotional Intelligence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D6EC5-7B57-3D47-9DB5-1487DE33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7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215C-99F1-8044-A31C-013C9038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59E331F4-3F49-CF4E-9BFD-2CE0A848F93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marL="0" indent="0">
              <a:buNone/>
            </a:pPr>
            <a:r>
              <a:rPr lang="en-US">
                <a:latin typeface="Bradley Hand" pitchFamily="2" charset="77"/>
              </a:rPr>
              <a:t>Things to consider</a:t>
            </a:r>
          </a:p>
          <a:p>
            <a:pPr lvl="1"/>
            <a:r>
              <a:rPr lang="en-US"/>
              <a:t>Eye contact</a:t>
            </a:r>
          </a:p>
          <a:p>
            <a:pPr lvl="1"/>
            <a:r>
              <a:rPr lang="en-US"/>
              <a:t>Body language</a:t>
            </a:r>
          </a:p>
          <a:p>
            <a:pPr lvl="1"/>
            <a:r>
              <a:rPr lang="en-US"/>
              <a:t>Attention</a:t>
            </a:r>
          </a:p>
          <a:p>
            <a:pPr lvl="1"/>
            <a:r>
              <a:rPr lang="en-US"/>
              <a:t>Intention</a:t>
            </a:r>
          </a:p>
          <a:p>
            <a:pPr lvl="1"/>
            <a:r>
              <a:rPr lang="en-US"/>
              <a:t>Environment</a:t>
            </a:r>
          </a:p>
          <a:p>
            <a:pPr lvl="1"/>
            <a:r>
              <a:rPr lang="en-US"/>
              <a:t>Observation skills</a:t>
            </a:r>
          </a:p>
          <a:p>
            <a:pPr lvl="1"/>
            <a:r>
              <a:rPr lang="en-US"/>
              <a:t>Use open-ended questions  (“Tell me more”, ”How did you feel?” ) and </a:t>
            </a:r>
          </a:p>
          <a:p>
            <a:pPr marL="457200" lvl="1" indent="0">
              <a:buNone/>
            </a:pPr>
            <a:r>
              <a:rPr lang="en-US"/>
              <a:t>    pay attention to feelings expressed.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30EA8-55A8-2C48-9561-C658A788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2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09ED-7FF8-964E-AC5E-0FC79E1E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272F-57F6-2C4E-9717-B8A4A86E5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914400" lvl="2" indent="0">
              <a:buNone/>
            </a:pPr>
            <a:r>
              <a:rPr lang="en-US" sz="4400"/>
              <a:t>		    L I S T E N !</a:t>
            </a:r>
          </a:p>
          <a:p>
            <a:pPr marL="914400" lvl="2" indent="0">
              <a:buNone/>
            </a:pPr>
            <a:endParaRPr lang="en-US" sz="4400"/>
          </a:p>
          <a:p>
            <a:pPr marL="914400" lvl="2" indent="0">
              <a:buNone/>
            </a:pPr>
            <a:r>
              <a:rPr lang="en-US" sz="3200"/>
              <a:t>Don’t spend the time thinking of what you</a:t>
            </a:r>
          </a:p>
          <a:p>
            <a:pPr marL="914400" lvl="2" indent="0">
              <a:buNone/>
            </a:pPr>
            <a:r>
              <a:rPr lang="en-US" sz="3200"/>
              <a:t>will say next !  Pay attention to the total message that is being conveyed to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59B32-6F12-BD47-9EB0-91921822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4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B42B-17FD-CA45-81C2-03F73091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07ED-91FC-D744-8E9D-3111EBDFA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457200" lvl="1" indent="0">
              <a:buNone/>
            </a:pPr>
            <a:r>
              <a:rPr lang="en-US" sz="2800"/>
              <a:t>		        Don’t be afraid of silence. </a:t>
            </a:r>
          </a:p>
          <a:p>
            <a:pPr marL="457200" lvl="1" indent="0">
              <a:buNone/>
            </a:pPr>
            <a:r>
              <a:rPr lang="en-US" sz="280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C58DE-439E-6840-BDE0-BAE0AE90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6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B43B-9107-7842-AA29-A497FED6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BF7A7-FF2D-CD43-BE0E-FE4427B4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When there is a problem and the setting is appropriate—</a:t>
            </a:r>
            <a:r>
              <a:rPr lang="en-US" sz="2400" b="1" i="1"/>
              <a:t>Confront</a:t>
            </a:r>
          </a:p>
          <a:p>
            <a:pPr marL="0" indent="0">
              <a:buNone/>
            </a:pPr>
            <a:r>
              <a:rPr lang="en-US" sz="2400" b="1" i="1"/>
              <a:t>   the problem—don’t just hope it will go away.</a:t>
            </a:r>
          </a:p>
          <a:p>
            <a:endParaRPr lang="en-US" b="1" i="1"/>
          </a:p>
          <a:p>
            <a:r>
              <a:rPr lang="en-US"/>
              <a:t>Success is </a:t>
            </a:r>
            <a:r>
              <a:rPr lang="en-US" b="1"/>
              <a:t>not</a:t>
            </a:r>
            <a:r>
              <a:rPr lang="en-US"/>
              <a:t> absence of conflict.  Conflict is inevitable among people who think and feel.</a:t>
            </a:r>
          </a:p>
          <a:p>
            <a:endParaRPr lang="en-US" sz="2400"/>
          </a:p>
          <a:p>
            <a:r>
              <a:rPr lang="en-US" sz="2400" b="1"/>
              <a:t>Success is using a process to come to a place of satisfaction and problem resolution for all parties involved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38A6A-841A-224D-98C6-6F252C9E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FCB0-7405-9E44-8619-C0D1E2C2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confront and avoid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36A2-9916-C045-8237-030393A8B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An effective confrontation statement contains three parts (in any order).</a:t>
            </a:r>
          </a:p>
          <a:p>
            <a:pPr marL="0" indent="0">
              <a:buNone/>
            </a:pPr>
            <a:r>
              <a:rPr lang="en-US"/>
              <a:t>	Statement of the </a:t>
            </a:r>
            <a:r>
              <a:rPr lang="en-US" u="sng"/>
              <a:t>problem</a:t>
            </a:r>
            <a:r>
              <a:rPr lang="en-US"/>
              <a:t> from your point of view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	Your </a:t>
            </a:r>
            <a:r>
              <a:rPr lang="en-US" u="sng"/>
              <a:t>feelings</a:t>
            </a:r>
            <a:r>
              <a:rPr lang="en-US"/>
              <a:t> about the problem.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	The negative </a:t>
            </a:r>
            <a:r>
              <a:rPr lang="en-US" u="sng"/>
              <a:t>effect</a:t>
            </a:r>
            <a:r>
              <a:rPr lang="en-US"/>
              <a:t> the problem has on </a:t>
            </a:r>
            <a:r>
              <a:rPr lang="en-US" u="sng"/>
              <a:t>you</a:t>
            </a:r>
            <a:r>
              <a:rPr 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E9E87-35D4-DD44-BD4C-1E1DFA2F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0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76AEB-4E65-5743-ADBB-5C16DF86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46C4-FCDE-C14A-B87D-32F308F09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Chuck, when you leave dirty dishes I feel angry because I also do not like cleaning up—especially other people’s messes.</a:t>
            </a:r>
          </a:p>
          <a:p>
            <a:endParaRPr lang="en-US"/>
          </a:p>
          <a:p>
            <a:r>
              <a:rPr lang="en-US"/>
              <a:t>Sally, when you don’t help clean up after our meetings, it makes more work for me and everyone else and I feel really annoyed.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CB419-9FB3-7D4C-B365-3D944CB0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3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1000">
              <a:srgbClr val="DA4B0D"/>
            </a:gs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0421-6826-D644-8433-5A1D93AC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26C2-75CC-4144-9F0B-79D362546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200" dirty="0"/>
              <a:t>The </a:t>
            </a:r>
            <a:r>
              <a:rPr lang="en-US" sz="3200" u="sng" dirty="0"/>
              <a:t>problem</a:t>
            </a:r>
          </a:p>
          <a:p>
            <a:pPr lvl="1"/>
            <a:endParaRPr lang="en-US" sz="3200" dirty="0"/>
          </a:p>
          <a:p>
            <a:pPr lvl="1"/>
            <a:r>
              <a:rPr lang="en-US" sz="3200"/>
              <a:t>Your </a:t>
            </a:r>
            <a:r>
              <a:rPr lang="en-US" sz="3200" u="sng"/>
              <a:t>feelings</a:t>
            </a:r>
            <a:r>
              <a:rPr lang="en-US" sz="3200"/>
              <a:t> </a:t>
            </a:r>
            <a:r>
              <a:rPr lang="en-US" sz="3200" dirty="0"/>
              <a:t>about the problem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</a:t>
            </a:r>
            <a:r>
              <a:rPr lang="en-US" sz="3200" u="sng" dirty="0"/>
              <a:t>effect</a:t>
            </a:r>
            <a:r>
              <a:rPr lang="en-US" sz="3200" dirty="0"/>
              <a:t> of the problem on </a:t>
            </a:r>
            <a:r>
              <a:rPr lang="en-US" sz="3200" u="sng" dirty="0"/>
              <a:t>you</a:t>
            </a:r>
            <a:r>
              <a:rPr lang="en-US" sz="3200" dirty="0"/>
              <a:t>.</a:t>
            </a:r>
          </a:p>
          <a:p>
            <a:pPr lvl="1"/>
            <a:endParaRPr lang="en-US" sz="800" dirty="0">
              <a:latin typeface="Century Gothic" panose="020B0502020202020204" pitchFamily="34" charset="0"/>
            </a:endParaRPr>
          </a:p>
          <a:p>
            <a:pPr lvl="1"/>
            <a:endParaRPr lang="en-US" sz="800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r>
              <a:rPr lang="en-US" sz="800" dirty="0">
                <a:latin typeface="Century Gothic" panose="020B0502020202020204" pitchFamily="34" charset="0"/>
              </a:rPr>
              <a:t>From Thomas Gordon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0831A-A7CD-8542-81A9-89653FFD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452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290</TotalTime>
  <Words>517</Words>
  <Application>Microsoft Macintosh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Bradley Hand</vt:lpstr>
      <vt:lpstr>Calibri</vt:lpstr>
      <vt:lpstr>Century Gothic</vt:lpstr>
      <vt:lpstr>Trebuchet MS</vt:lpstr>
      <vt:lpstr>Berlin</vt:lpstr>
      <vt:lpstr>Everyone Wins  Problem Solving</vt:lpstr>
      <vt:lpstr>Effective Communication</vt:lpstr>
      <vt:lpstr>Communication</vt:lpstr>
      <vt:lpstr>Communication</vt:lpstr>
      <vt:lpstr>Communication</vt:lpstr>
      <vt:lpstr>Confrontation</vt:lpstr>
      <vt:lpstr>How to confront and avoid anger</vt:lpstr>
      <vt:lpstr>Examples of confrontation</vt:lpstr>
      <vt:lpstr>Practice</vt:lpstr>
      <vt:lpstr>Conflict</vt:lpstr>
      <vt:lpstr>Conflict Resolution</vt:lpstr>
      <vt:lpstr>The Plan</vt:lpstr>
      <vt:lpstr>Steps</vt:lpstr>
      <vt:lpstr>Steps  cont’</vt:lpstr>
      <vt:lpstr>Conflict resolution</vt:lpstr>
      <vt:lpstr>PowerPoint Presentation</vt:lpstr>
      <vt:lpstr>Thank  You</vt:lpstr>
    </vt:vector>
  </TitlesOfParts>
  <Manager/>
  <Company/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 Wins  Problem Solving</dc:title>
  <dc:subject/>
  <dc:creator>Sandra Small</dc:creator>
  <cp:keywords/>
  <dc:description/>
  <cp:lastModifiedBy>Sandra Small</cp:lastModifiedBy>
  <cp:revision>20</cp:revision>
  <dcterms:created xsi:type="dcterms:W3CDTF">2018-04-19T21:51:56Z</dcterms:created>
  <dcterms:modified xsi:type="dcterms:W3CDTF">2018-04-20T02:42:03Z</dcterms:modified>
  <cp:category/>
</cp:coreProperties>
</file>