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7" r:id="rId3"/>
    <p:sldId id="258" r:id="rId4"/>
    <p:sldId id="273" r:id="rId5"/>
    <p:sldId id="275" r:id="rId6"/>
    <p:sldId id="280" r:id="rId7"/>
    <p:sldId id="291" r:id="rId8"/>
    <p:sldId id="295" r:id="rId9"/>
    <p:sldId id="276" r:id="rId10"/>
    <p:sldId id="283" r:id="rId11"/>
    <p:sldId id="297" r:id="rId12"/>
    <p:sldId id="293" r:id="rId13"/>
    <p:sldId id="298" r:id="rId14"/>
    <p:sldId id="300" r:id="rId15"/>
    <p:sldId id="299" r:id="rId16"/>
    <p:sldId id="279" r:id="rId17"/>
    <p:sldId id="292" r:id="rId18"/>
    <p:sldId id="278" r:id="rId19"/>
    <p:sldId id="290" r:id="rId20"/>
    <p:sldId id="284" r:id="rId21"/>
    <p:sldId id="260" r:id="rId22"/>
    <p:sldId id="294" r:id="rId23"/>
    <p:sldId id="261" r:id="rId24"/>
    <p:sldId id="262" r:id="rId25"/>
    <p:sldId id="263" r:id="rId26"/>
    <p:sldId id="264" r:id="rId27"/>
    <p:sldId id="265" r:id="rId28"/>
    <p:sldId id="270" r:id="rId29"/>
    <p:sldId id="286" r:id="rId30"/>
    <p:sldId id="287" r:id="rId31"/>
    <p:sldId id="28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66" d="100"/>
          <a:sy n="66"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453D1F-6165-4ABB-8671-BFB90FAFEF4D}" type="datetimeFigureOut">
              <a:rPr lang="en-US" smtClean="0"/>
              <a:pPr/>
              <a:t>4/27/2016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D810FC-3D44-4887-A5DB-DEC3539B1E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B95E5-64D3-4151-B253-85C3E61ADA40}" type="slidenum">
              <a:rPr lang="en-US" smtClean="0"/>
              <a:pPr/>
              <a:t>1</a:t>
            </a:fld>
            <a:endParaRPr lang="en-US"/>
          </a:p>
        </p:txBody>
      </p:sp>
    </p:spTree>
    <p:extLst>
      <p:ext uri="{BB962C8B-B14F-4D97-AF65-F5344CB8AC3E}">
        <p14:creationId xmlns:p14="http://schemas.microsoft.com/office/powerpoint/2010/main" xmlns="" val="410164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E40D8-9031-473F-9E7C-ECB1648CA1B6}"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E40D8-9031-473F-9E7C-ECB1648CA1B6}"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E40D8-9031-473F-9E7C-ECB1648CA1B6}"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E40D8-9031-473F-9E7C-ECB1648CA1B6}"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E40D8-9031-473F-9E7C-ECB1648CA1B6}" type="datetimeFigureOut">
              <a:rPr lang="en-US" smtClean="0"/>
              <a:pPr/>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E40D8-9031-473F-9E7C-ECB1648CA1B6}"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E40D8-9031-473F-9E7C-ECB1648CA1B6}" type="datetimeFigureOut">
              <a:rPr lang="en-US" smtClean="0"/>
              <a:pPr/>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E40D8-9031-473F-9E7C-ECB1648CA1B6}" type="datetimeFigureOut">
              <a:rPr lang="en-US" smtClean="0"/>
              <a:pPr/>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E40D8-9031-473F-9E7C-ECB1648CA1B6}" type="datetimeFigureOut">
              <a:rPr lang="en-US" smtClean="0"/>
              <a:pPr/>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E40D8-9031-473F-9E7C-ECB1648CA1B6}"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E40D8-9031-473F-9E7C-ECB1648CA1B6}" type="datetimeFigureOut">
              <a:rPr lang="en-US" smtClean="0"/>
              <a:pPr/>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EFC487-EFCA-4638-BE8D-5F5A5B91FC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E40D8-9031-473F-9E7C-ECB1648CA1B6}" type="datetimeFigureOut">
              <a:rPr lang="en-US" smtClean="0"/>
              <a:pPr/>
              <a:t>4/27/2016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FC487-EFCA-4638-BE8D-5F5A5B91FC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6400800" cy="3276600"/>
          </a:xfrm>
        </p:spPr>
        <p:txBody>
          <a:bodyPr>
            <a:noAutofit/>
          </a:bodyPr>
          <a:lstStyle/>
          <a:p>
            <a:r>
              <a:rPr lang="en-US" sz="4400" dirty="0" smtClean="0">
                <a:solidFill>
                  <a:schemeClr val="accent1">
                    <a:lumMod val="75000"/>
                  </a:schemeClr>
                </a:solidFill>
                <a:latin typeface="Arial" pitchFamily="34" charset="0"/>
                <a:cs typeface="Arial" pitchFamily="34" charset="0"/>
              </a:rPr>
              <a:t>Connecting Friendship Force to Groups of People</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228600"/>
            <a:ext cx="2895600" cy="927717"/>
          </a:xfrm>
          <a:prstGeom prst="rect">
            <a:avLst/>
          </a:prstGeom>
        </p:spPr>
      </p:pic>
    </p:spTree>
    <p:extLst>
      <p:ext uri="{BB962C8B-B14F-4D97-AF65-F5344CB8AC3E}">
        <p14:creationId xmlns:p14="http://schemas.microsoft.com/office/powerpoint/2010/main" xmlns="" val="3319549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chemeClr val="accent1">
                    <a:lumMod val="75000"/>
                  </a:schemeClr>
                </a:solidFill>
              </a:rPr>
              <a:t>Volunteer and Service Organizations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Rotary</a:t>
            </a:r>
          </a:p>
          <a:p>
            <a:pPr>
              <a:buClr>
                <a:schemeClr val="accent1">
                  <a:lumMod val="75000"/>
                </a:schemeClr>
              </a:buClr>
              <a:buFont typeface="Wingdings" pitchFamily="2" charset="2"/>
              <a:buChar char="§"/>
            </a:pPr>
            <a:r>
              <a:rPr lang="en-US" dirty="0" smtClean="0"/>
              <a:t>Habitat for Humanity</a:t>
            </a:r>
          </a:p>
          <a:p>
            <a:pPr>
              <a:buClr>
                <a:schemeClr val="accent1">
                  <a:lumMod val="75000"/>
                </a:schemeClr>
              </a:buClr>
              <a:buFont typeface="Wingdings" pitchFamily="2" charset="2"/>
              <a:buChar char="§"/>
            </a:pPr>
            <a:r>
              <a:rPr lang="en-US" dirty="0" smtClean="0"/>
              <a:t>Discover Corps</a:t>
            </a:r>
          </a:p>
          <a:p>
            <a:pPr>
              <a:buClr>
                <a:schemeClr val="accent1">
                  <a:lumMod val="75000"/>
                </a:schemeClr>
              </a:buClr>
              <a:buFont typeface="Wingdings" pitchFamily="2" charset="2"/>
              <a:buChar char="§"/>
            </a:pPr>
            <a:r>
              <a:rPr lang="en-US" dirty="0" smtClean="0"/>
              <a:t>Returned Peace Corps volunteers</a:t>
            </a:r>
          </a:p>
          <a:p>
            <a:pPr>
              <a:buClr>
                <a:schemeClr val="accent1">
                  <a:lumMod val="75000"/>
                </a:schemeClr>
              </a:buClr>
              <a:buFont typeface="Wingdings" pitchFamily="2" charset="2"/>
              <a:buChar char="§"/>
            </a:pPr>
            <a:r>
              <a:rPr lang="en-US" dirty="0" smtClean="0"/>
              <a:t>Adding a service activity into an exchange and connecting with a local service organization can expose local volunteers to FF</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Professional Groups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Retired teacher association</a:t>
            </a:r>
          </a:p>
          <a:p>
            <a:pPr>
              <a:buClr>
                <a:schemeClr val="accent1">
                  <a:lumMod val="75000"/>
                </a:schemeClr>
              </a:buClr>
              <a:buFont typeface="Wingdings" pitchFamily="2" charset="2"/>
              <a:buChar char="§"/>
            </a:pPr>
            <a:r>
              <a:rPr lang="en-US" dirty="0" smtClean="0"/>
              <a:t>Retired nurses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Like-minded Organizations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SERVAS</a:t>
            </a:r>
          </a:p>
          <a:p>
            <a:pPr>
              <a:buClr>
                <a:schemeClr val="accent1">
                  <a:lumMod val="75000"/>
                </a:schemeClr>
              </a:buClr>
              <a:buFont typeface="Wingdings" pitchFamily="2" charset="2"/>
              <a:buChar char="§"/>
            </a:pPr>
            <a:r>
              <a:rPr lang="en-US" dirty="0" smtClean="0"/>
              <a:t>B&amp;B organizations (Evergreen)</a:t>
            </a:r>
          </a:p>
          <a:p>
            <a:pPr>
              <a:buClr>
                <a:schemeClr val="accent1">
                  <a:lumMod val="75000"/>
                </a:schemeClr>
              </a:buClr>
              <a:buFont typeface="Wingdings" pitchFamily="2" charset="2"/>
              <a:buChar char="§"/>
            </a:pPr>
            <a:r>
              <a:rPr lang="en-US" dirty="0" smtClean="0"/>
              <a:t>Travel organizations</a:t>
            </a:r>
          </a:p>
          <a:p>
            <a:pPr>
              <a:buClr>
                <a:schemeClr val="accent1">
                  <a:lumMod val="75000"/>
                </a:schemeClr>
              </a:buClr>
              <a:buFont typeface="Wingdings" pitchFamily="2" charset="2"/>
              <a:buChar char="§"/>
            </a:pPr>
            <a:r>
              <a:rPr lang="en-US" dirty="0" smtClean="0"/>
              <a:t>World Affairs Council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Religious Groups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Places of worship</a:t>
            </a:r>
          </a:p>
          <a:p>
            <a:pPr>
              <a:buClr>
                <a:schemeClr val="accent1">
                  <a:lumMod val="75000"/>
                </a:schemeClr>
              </a:buClr>
              <a:buFont typeface="Wingdings" pitchFamily="2" charset="2"/>
              <a:buChar char="§"/>
            </a:pPr>
            <a:r>
              <a:rPr lang="en-US" dirty="0" smtClean="0"/>
              <a:t>Religious organizations (outreach, service, social)</a:t>
            </a:r>
          </a:p>
          <a:p>
            <a:pPr>
              <a:buClr>
                <a:schemeClr val="accent1">
                  <a:lumMod val="75000"/>
                </a:schemeClr>
              </a:buClr>
              <a:buFont typeface="Wingdings" pitchFamily="2" charset="2"/>
              <a:buChar char="§"/>
            </a:pPr>
            <a:r>
              <a:rPr lang="en-US" dirty="0" smtClean="0"/>
              <a:t>Interfaith organizations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FFGM Has Developed a Relationship with the Sikh Community</a:t>
            </a:r>
            <a:endParaRPr lang="en-US" dirty="0">
              <a:solidFill>
                <a:schemeClr val="accent1">
                  <a:lumMod val="75000"/>
                </a:schemeClr>
              </a:solidFill>
            </a:endParaRPr>
          </a:p>
        </p:txBody>
      </p:sp>
      <p:pic>
        <p:nvPicPr>
          <p:cNvPr id="2050" name="Picture 2" descr="C:\Documents and Settings\Dave\My Documents\Photos - Sikh Temple.jpg"/>
          <p:cNvPicPr>
            <a:picLocks noGrp="1" noChangeAspect="1" noChangeArrowheads="1"/>
          </p:cNvPicPr>
          <p:nvPr>
            <p:ph idx="1"/>
          </p:nvPr>
        </p:nvPicPr>
        <p:blipFill>
          <a:blip r:embed="rId2" cstate="print"/>
          <a:srcRect/>
          <a:stretch>
            <a:fillRect/>
          </a:stretch>
        </p:blipFill>
        <p:spPr bwMode="auto">
          <a:xfrm>
            <a:off x="457200" y="1687481"/>
            <a:ext cx="8229600" cy="43514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Ethnic Groups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Ethnic fraternal organizations</a:t>
            </a:r>
          </a:p>
          <a:p>
            <a:pPr>
              <a:buClr>
                <a:schemeClr val="accent1">
                  <a:lumMod val="75000"/>
                </a:schemeClr>
              </a:buClr>
              <a:buFont typeface="Wingdings" pitchFamily="2" charset="2"/>
              <a:buChar char="§"/>
            </a:pPr>
            <a:r>
              <a:rPr lang="en-US" dirty="0" smtClean="0"/>
              <a:t>Ethnic dance groups</a:t>
            </a:r>
          </a:p>
          <a:p>
            <a:pPr>
              <a:buClr>
                <a:schemeClr val="accent1">
                  <a:lumMod val="75000"/>
                </a:schemeClr>
              </a:buClr>
              <a:buFont typeface="Wingdings" pitchFamily="2" charset="2"/>
              <a:buChar char="§"/>
            </a:pPr>
            <a:r>
              <a:rPr lang="en-US" dirty="0" smtClean="0"/>
              <a:t>Language learners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Universities/Schools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Senior learning (OLLI, University of the Third Age)</a:t>
            </a:r>
          </a:p>
          <a:p>
            <a:pPr>
              <a:buClr>
                <a:schemeClr val="accent1">
                  <a:lumMod val="75000"/>
                </a:schemeClr>
              </a:buClr>
              <a:buFont typeface="Wingdings" pitchFamily="2" charset="2"/>
              <a:buChar char="§"/>
            </a:pPr>
            <a:r>
              <a:rPr lang="en-US" dirty="0" smtClean="0"/>
              <a:t>Language departments</a:t>
            </a:r>
          </a:p>
          <a:p>
            <a:pPr>
              <a:buClr>
                <a:schemeClr val="accent1">
                  <a:lumMod val="75000"/>
                </a:schemeClr>
              </a:buClr>
              <a:buFont typeface="Wingdings" pitchFamily="2" charset="2"/>
              <a:buChar char="§"/>
            </a:pPr>
            <a:r>
              <a:rPr lang="en-US" dirty="0" smtClean="0"/>
              <a:t>Departments related to a themed exchange</a:t>
            </a:r>
          </a:p>
          <a:p>
            <a:pPr>
              <a:buClr>
                <a:schemeClr val="accent1">
                  <a:lumMod val="75000"/>
                </a:schemeClr>
              </a:buClr>
              <a:buFont typeface="Wingdings" pitchFamily="2" charset="2"/>
              <a:buChar char="§"/>
            </a:pPr>
            <a:r>
              <a:rPr lang="en-US" dirty="0" smtClean="0"/>
              <a:t>Foreign student organization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Go Out and Sell FF</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Presentations</a:t>
            </a:r>
          </a:p>
          <a:p>
            <a:pPr>
              <a:buClr>
                <a:schemeClr val="accent1">
                  <a:lumMod val="75000"/>
                </a:schemeClr>
              </a:buClr>
              <a:buFont typeface="Wingdings" pitchFamily="2" charset="2"/>
              <a:buChar char="§"/>
            </a:pPr>
            <a:r>
              <a:rPr lang="en-US" dirty="0" smtClean="0"/>
              <a:t>Articles in newsletters</a:t>
            </a:r>
          </a:p>
          <a:p>
            <a:pPr>
              <a:buClr>
                <a:schemeClr val="accent1">
                  <a:lumMod val="75000"/>
                </a:schemeClr>
              </a:buClr>
              <a:buFont typeface="Wingdings" pitchFamily="2" charset="2"/>
              <a:buChar char="§"/>
            </a:pPr>
            <a:r>
              <a:rPr lang="en-US" dirty="0" smtClean="0"/>
              <a:t>Find ways for other groups to interact with incoming ambassadors, especially during themed exchanges</a:t>
            </a:r>
          </a:p>
          <a:p>
            <a:pPr>
              <a:buClr>
                <a:schemeClr val="accent1">
                  <a:lumMod val="75000"/>
                </a:schemeClr>
              </a:buClr>
              <a:buFont typeface="Wingdings" pitchFamily="2" charset="2"/>
              <a:buChar char="§"/>
            </a:pPr>
            <a:r>
              <a:rPr lang="en-US" dirty="0" smtClean="0"/>
              <a:t>FF activities open to the public</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371600"/>
          </a:xfrm>
        </p:spPr>
        <p:txBody>
          <a:bodyPr>
            <a:noAutofit/>
          </a:bodyPr>
          <a:lstStyle/>
          <a:p>
            <a:r>
              <a:rPr lang="en-US" dirty="0" smtClean="0">
                <a:solidFill>
                  <a:schemeClr val="accent1">
                    <a:lumMod val="75000"/>
                  </a:schemeClr>
                </a:solidFill>
              </a:rPr>
              <a:t>Connect with a Large Audience through the Media</a:t>
            </a:r>
            <a:endParaRPr lang="en-US" dirty="0">
              <a:solidFill>
                <a:schemeClr val="accent1">
                  <a:lumMod val="75000"/>
                </a:schemeClr>
              </a:solidFill>
            </a:endParaRPr>
          </a:p>
        </p:txBody>
      </p:sp>
      <p:sp>
        <p:nvSpPr>
          <p:cNvPr id="3" name="Content Placeholder 2"/>
          <p:cNvSpPr>
            <a:spLocks noGrp="1"/>
          </p:cNvSpPr>
          <p:nvPr>
            <p:ph idx="1"/>
          </p:nvPr>
        </p:nvSpPr>
        <p:spPr>
          <a:xfrm>
            <a:off x="457200" y="1524000"/>
            <a:ext cx="8229600" cy="4525963"/>
          </a:xfrm>
        </p:spPr>
        <p:txBody>
          <a:bodyPr/>
          <a:lstStyle/>
          <a:p>
            <a:pPr>
              <a:buClr>
                <a:schemeClr val="accent1">
                  <a:lumMod val="75000"/>
                </a:schemeClr>
              </a:buClr>
              <a:buFont typeface="Wingdings" pitchFamily="2" charset="2"/>
              <a:buChar char="§"/>
            </a:pPr>
            <a:r>
              <a:rPr lang="en-US" dirty="0" smtClean="0"/>
              <a:t>Community newspapers and magazines</a:t>
            </a:r>
          </a:p>
          <a:p>
            <a:pPr>
              <a:buClr>
                <a:schemeClr val="accent1">
                  <a:lumMod val="75000"/>
                </a:schemeClr>
              </a:buClr>
              <a:buFont typeface="Wingdings" pitchFamily="2" charset="2"/>
              <a:buChar char="§"/>
            </a:pPr>
            <a:r>
              <a:rPr lang="en-US" dirty="0" smtClean="0"/>
              <a:t>Free periodicals</a:t>
            </a:r>
          </a:p>
          <a:p>
            <a:pPr>
              <a:buClr>
                <a:schemeClr val="accent1">
                  <a:lumMod val="75000"/>
                </a:schemeClr>
              </a:buClr>
              <a:buFont typeface="Wingdings" pitchFamily="2" charset="2"/>
              <a:buChar char="§"/>
            </a:pPr>
            <a:r>
              <a:rPr lang="en-US" dirty="0" smtClean="0"/>
              <a:t>Convince a travel writer to experience an inbound or outbound exchange</a:t>
            </a:r>
          </a:p>
          <a:p>
            <a:pPr>
              <a:buClr>
                <a:schemeClr val="accent1">
                  <a:lumMod val="75000"/>
                </a:schemeClr>
              </a:buClr>
              <a:buFont typeface="Wingdings" pitchFamily="2" charset="2"/>
              <a:buChar char="§"/>
            </a:pPr>
            <a:r>
              <a:rPr lang="en-US" dirty="0" smtClean="0"/>
              <a:t>Articles on websites for travel or baby boomers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chemeClr val="accent1">
                    <a:lumMod val="75000"/>
                  </a:schemeClr>
                </a:solidFill>
              </a:rPr>
              <a:t>Example from Western Michigan</a:t>
            </a:r>
            <a:endParaRPr lang="en-US" dirty="0">
              <a:solidFill>
                <a:schemeClr val="accent1">
                  <a:lumMod val="75000"/>
                </a:schemeClr>
              </a:solidFill>
            </a:endParaRPr>
          </a:p>
        </p:txBody>
      </p:sp>
      <p:sp>
        <p:nvSpPr>
          <p:cNvPr id="3" name="Content Placeholder 2"/>
          <p:cNvSpPr>
            <a:spLocks noGrp="1"/>
          </p:cNvSpPr>
          <p:nvPr>
            <p:ph idx="1"/>
          </p:nvPr>
        </p:nvSpPr>
        <p:spPr>
          <a:xfrm>
            <a:off x="381000" y="1447800"/>
            <a:ext cx="8229600" cy="6096000"/>
          </a:xfrm>
        </p:spPr>
        <p:txBody>
          <a:bodyPr>
            <a:noAutofit/>
          </a:bodyPr>
          <a:lstStyle/>
          <a:p>
            <a:pPr>
              <a:buClr>
                <a:schemeClr val="accent1">
                  <a:lumMod val="75000"/>
                </a:schemeClr>
              </a:buClr>
              <a:buFont typeface="Wingdings" pitchFamily="2" charset="2"/>
              <a:buChar char="§"/>
            </a:pPr>
            <a:r>
              <a:rPr lang="en-US" sz="2800" dirty="0" smtClean="0"/>
              <a:t>Encore magazine in Kalamazoo is handed out at all performances held in the university/ community auditorium</a:t>
            </a:r>
          </a:p>
          <a:p>
            <a:pPr>
              <a:buClr>
                <a:schemeClr val="accent1">
                  <a:lumMod val="75000"/>
                </a:schemeClr>
              </a:buClr>
              <a:buFont typeface="Wingdings" pitchFamily="2" charset="2"/>
              <a:buChar char="§"/>
            </a:pPr>
            <a:r>
              <a:rPr lang="en-US" sz="2800" dirty="0" smtClean="0"/>
              <a:t>Western Michigan club has a German inbound exchange. A journalist from the magazine has been invited to attend some of the exchange activities. </a:t>
            </a:r>
          </a:p>
          <a:p>
            <a:pPr>
              <a:buClr>
                <a:schemeClr val="accent1">
                  <a:lumMod val="75000"/>
                </a:schemeClr>
              </a:buClr>
              <a:buFont typeface="Wingdings" pitchFamily="2" charset="2"/>
              <a:buChar char="§"/>
            </a:pPr>
            <a:r>
              <a:rPr lang="en-US" sz="2800" dirty="0" smtClean="0"/>
              <a:t>In January, the Western Michigan club will be featured in Encore magazine highlighting the German exchange as well as the 25</a:t>
            </a:r>
            <a:r>
              <a:rPr lang="en-US" sz="2800" baseline="30000" dirty="0" smtClean="0"/>
              <a:t>th</a:t>
            </a:r>
            <a:r>
              <a:rPr lang="en-US" sz="2800" dirty="0" smtClean="0"/>
              <a:t> anniversary of the club.</a:t>
            </a:r>
          </a:p>
          <a:p>
            <a:pPr>
              <a:buClr>
                <a:schemeClr val="accent1">
                  <a:lumMod val="75000"/>
                </a:schemeClr>
              </a:buClr>
              <a:buFont typeface="Wingdings" pitchFamily="2" charset="2"/>
              <a:buChar char="§"/>
            </a:pPr>
            <a:r>
              <a:rPr lang="en-US" sz="2800" dirty="0" smtClean="0"/>
              <a:t>The magazine has a distribution of 3000 copies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2800" dirty="0" smtClean="0"/>
              <a:t>	</a:t>
            </a:r>
            <a:r>
              <a:rPr lang="en-US" dirty="0" smtClean="0"/>
              <a:t>For years we have relied on one-on-one networking to promote Friendship Force. However, if clubs take the extra effort to learn how to connect with groups of people, they may be able grow faster and become more diverse.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Recruiting Diverse Members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Does your club reflect the diversity in your local community by age, race, religion, etc.? </a:t>
            </a:r>
          </a:p>
          <a:p>
            <a:pPr>
              <a:buClr>
                <a:schemeClr val="accent1">
                  <a:lumMod val="75000"/>
                </a:schemeClr>
              </a:buClr>
              <a:buFont typeface="Wingdings" pitchFamily="2" charset="2"/>
              <a:buChar char="§"/>
            </a:pPr>
            <a:r>
              <a:rPr lang="en-US" dirty="0" smtClean="0"/>
              <a:t>Don’t wait for the diversity to come to your club. Go out and seek the diversity by connecting with other groups.</a:t>
            </a:r>
          </a:p>
          <a:p>
            <a:pPr>
              <a:buClr>
                <a:schemeClr val="accent1">
                  <a:lumMod val="75000"/>
                </a:schemeClr>
              </a:buClr>
              <a:buFont typeface="Wingdings" pitchFamily="2" charset="2"/>
              <a:buChar char="§"/>
            </a:pPr>
            <a:r>
              <a:rPr lang="en-US" dirty="0" smtClean="0"/>
              <a:t>One new diverse member may convince their friends to join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chemeClr val="accent1">
                    <a:lumMod val="75000"/>
                  </a:schemeClr>
                </a:solidFill>
              </a:rPr>
              <a:t>Example of Recruiting </a:t>
            </a:r>
            <a:r>
              <a:rPr lang="en-US" dirty="0" err="1" smtClean="0">
                <a:solidFill>
                  <a:schemeClr val="accent1">
                    <a:lumMod val="75000"/>
                  </a:schemeClr>
                </a:solidFill>
              </a:rPr>
              <a:t>NextGen</a:t>
            </a:r>
            <a:r>
              <a:rPr lang="en-US" dirty="0" smtClean="0">
                <a:solidFill>
                  <a:schemeClr val="accent1">
                    <a:lumMod val="75000"/>
                  </a:schemeClr>
                </a:solidFill>
              </a:rPr>
              <a:t> Members from Other Groups</a:t>
            </a:r>
            <a:endParaRPr lang="en-US" dirty="0">
              <a:solidFill>
                <a:schemeClr val="accent1">
                  <a:lumMod val="75000"/>
                </a:schemeClr>
              </a:solidFill>
            </a:endParaRPr>
          </a:p>
        </p:txBody>
      </p:sp>
      <p:sp>
        <p:nvSpPr>
          <p:cNvPr id="3" name="Content Placeholder 2"/>
          <p:cNvSpPr>
            <a:spLocks noGrp="1"/>
          </p:cNvSpPr>
          <p:nvPr>
            <p:ph idx="1"/>
          </p:nvPr>
        </p:nvSpPr>
        <p:spPr>
          <a:xfrm>
            <a:off x="228600" y="1143000"/>
            <a:ext cx="8763000" cy="5410200"/>
          </a:xfrm>
        </p:spPr>
        <p:txBody>
          <a:bodyPr>
            <a:noAutofit/>
          </a:bodyPr>
          <a:lstStyle/>
          <a:p>
            <a:pPr>
              <a:buNone/>
            </a:pPr>
            <a:r>
              <a:rPr lang="en-US" sz="2800" dirty="0" smtClean="0"/>
              <a:t>International Institute of Wisconsin</a:t>
            </a:r>
          </a:p>
          <a:p>
            <a:pPr>
              <a:buClr>
                <a:schemeClr val="accent1">
                  <a:lumMod val="75000"/>
                </a:schemeClr>
              </a:buClr>
              <a:buFont typeface="Wingdings" pitchFamily="2" charset="2"/>
              <a:buChar char="§"/>
            </a:pPr>
            <a:r>
              <a:rPr lang="en-US" sz="2800" dirty="0" smtClean="0"/>
              <a:t>Member of the Global Ties organization</a:t>
            </a:r>
          </a:p>
          <a:p>
            <a:pPr lvl="1">
              <a:buClr>
                <a:schemeClr val="accent1">
                  <a:lumMod val="75000"/>
                </a:schemeClr>
              </a:buClr>
              <a:buFont typeface="Arial" pitchFamily="34" charset="0"/>
              <a:buChar char="•"/>
            </a:pPr>
            <a:r>
              <a:rPr lang="en-US" dirty="0" smtClean="0"/>
              <a:t>Runs week-long programs for international professionals who are sponsored by the US State Department</a:t>
            </a:r>
          </a:p>
          <a:p>
            <a:pPr lvl="1">
              <a:buClr>
                <a:schemeClr val="accent1">
                  <a:lumMod val="75000"/>
                </a:schemeClr>
              </a:buClr>
              <a:buFont typeface="Arial" pitchFamily="34" charset="0"/>
              <a:buChar char="•"/>
            </a:pPr>
            <a:r>
              <a:rPr lang="en-US" dirty="0" smtClean="0"/>
              <a:t>Hosts an annual International Folk Fair</a:t>
            </a:r>
            <a:endParaRPr lang="en-US" b="1" dirty="0" smtClean="0"/>
          </a:p>
          <a:p>
            <a:pPr>
              <a:buClr>
                <a:schemeClr val="accent1">
                  <a:lumMod val="75000"/>
                </a:schemeClr>
              </a:buClr>
              <a:buFont typeface="Wingdings" pitchFamily="2" charset="2"/>
              <a:buChar char="§"/>
            </a:pPr>
            <a:r>
              <a:rPr lang="en-US" sz="2800" dirty="0" smtClean="0"/>
              <a:t>FFI has a relationship with Global Ties</a:t>
            </a:r>
          </a:p>
          <a:p>
            <a:pPr lvl="1">
              <a:buClr>
                <a:schemeClr val="accent1">
                  <a:lumMod val="75000"/>
                </a:schemeClr>
              </a:buClr>
              <a:buFont typeface="Arial" pitchFamily="34" charset="0"/>
              <a:buChar char="•"/>
            </a:pPr>
            <a:r>
              <a:rPr lang="en-US" dirty="0" smtClean="0"/>
              <a:t>Two former FFI board members were Global Ties officers</a:t>
            </a:r>
          </a:p>
          <a:p>
            <a:pPr lvl="1">
              <a:buClr>
                <a:schemeClr val="accent1">
                  <a:lumMod val="75000"/>
                </a:schemeClr>
              </a:buClr>
              <a:buFont typeface="Arial" pitchFamily="34" charset="0"/>
              <a:buChar char="•"/>
            </a:pPr>
            <a:r>
              <a:rPr lang="en-US" dirty="0" smtClean="0"/>
              <a:t>Friendship Force clubs has been started by partnering with Global Ties</a:t>
            </a:r>
          </a:p>
          <a:p>
            <a:pPr>
              <a:buNone/>
            </a:pPr>
            <a:endParaRPr lang="en-US"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Relationship between FFGM and International Institute</a:t>
            </a:r>
          </a:p>
          <a:p>
            <a:pPr>
              <a:buClr>
                <a:schemeClr val="accent1">
                  <a:lumMod val="75000"/>
                </a:schemeClr>
              </a:buClr>
              <a:buFont typeface="Wingdings" pitchFamily="2" charset="2"/>
              <a:buChar char="§"/>
            </a:pPr>
            <a:r>
              <a:rPr lang="en-US" dirty="0" smtClean="0"/>
              <a:t>FFGM and Madison host dinners for visiting professionals</a:t>
            </a:r>
          </a:p>
          <a:p>
            <a:pPr>
              <a:buClr>
                <a:schemeClr val="accent1">
                  <a:lumMod val="75000"/>
                </a:schemeClr>
              </a:buClr>
              <a:buFont typeface="Wingdings" pitchFamily="2" charset="2"/>
              <a:buChar char="§"/>
            </a:pPr>
            <a:r>
              <a:rPr lang="en-US" dirty="0" smtClean="0"/>
              <a:t>International Institute refers like-minded organizations to FFGM</a:t>
            </a:r>
          </a:p>
          <a:p>
            <a:pPr>
              <a:buClr>
                <a:schemeClr val="accent1">
                  <a:lumMod val="75000"/>
                </a:schemeClr>
              </a:buClr>
              <a:buFont typeface="Wingdings" pitchFamily="2" charset="2"/>
              <a:buChar char="§"/>
            </a:pPr>
            <a:r>
              <a:rPr lang="en-US" dirty="0" smtClean="0"/>
              <a:t>FFGM rents a booth at Folk Fair with an attendance of 25,000</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75000"/>
                  </a:schemeClr>
                </a:solidFill>
              </a:rPr>
              <a:t>Dinner for International Institute Program Participants</a:t>
            </a:r>
            <a:endParaRPr lang="en-US" dirty="0">
              <a:solidFill>
                <a:schemeClr val="accent1">
                  <a:lumMod val="75000"/>
                </a:schemeClr>
              </a:solidFill>
            </a:endParaRPr>
          </a:p>
        </p:txBody>
      </p:sp>
      <p:pic>
        <p:nvPicPr>
          <p:cNvPr id="1026" name="Picture 2" descr="C:\Documents and Settings\Dave\My Documents\My Pictures\Friendship Force\DSCN4207.jpg"/>
          <p:cNvPicPr>
            <a:picLocks noGrp="1" noChangeAspect="1" noChangeArrowheads="1"/>
          </p:cNvPicPr>
          <p:nvPr>
            <p:ph idx="1"/>
          </p:nvPr>
        </p:nvPicPr>
        <p:blipFill>
          <a:blip r:embed="rId2" cstate="print"/>
          <a:srcRect/>
          <a:stretch>
            <a:fillRect/>
          </a:stretch>
        </p:blipFill>
        <p:spPr bwMode="auto">
          <a:xfrm>
            <a:off x="2133600" y="1752600"/>
            <a:ext cx="4876800" cy="3657600"/>
          </a:xfrm>
          <a:prstGeom prst="rect">
            <a:avLst/>
          </a:prstGeom>
          <a:noFill/>
        </p:spPr>
      </p:pic>
      <p:sp>
        <p:nvSpPr>
          <p:cNvPr id="5" name="TextBox 4"/>
          <p:cNvSpPr txBox="1"/>
          <p:nvPr/>
        </p:nvSpPr>
        <p:spPr>
          <a:xfrm>
            <a:off x="228600" y="5867400"/>
            <a:ext cx="8915400" cy="830997"/>
          </a:xfrm>
          <a:prstGeom prst="rect">
            <a:avLst/>
          </a:prstGeom>
          <a:noFill/>
        </p:spPr>
        <p:txBody>
          <a:bodyPr wrap="square" rtlCol="0">
            <a:spAutoFit/>
          </a:bodyPr>
          <a:lstStyle/>
          <a:p>
            <a:r>
              <a:rPr lang="en-US" sz="2400" dirty="0" smtClean="0"/>
              <a:t>25 year old coordinator from Global Youth Leadership Institute and 28 year old representative from Sikh Community invited to the dinner</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Open World Visitors from Ukraine</a:t>
            </a:r>
            <a:endParaRPr lang="en-US" dirty="0">
              <a:solidFill>
                <a:schemeClr val="accent1">
                  <a:lumMod val="75000"/>
                </a:schemeClr>
              </a:solidFill>
            </a:endParaRPr>
          </a:p>
        </p:txBody>
      </p:sp>
      <p:pic>
        <p:nvPicPr>
          <p:cNvPr id="2050" name="Picture 2" descr="C:\Documents and Settings\Dave\My Documents\My Pictures\Open World 2014\DSCN4572.jpg"/>
          <p:cNvPicPr>
            <a:picLocks noGrp="1" noChangeAspect="1" noChangeArrowheads="1"/>
          </p:cNvPicPr>
          <p:nvPr>
            <p:ph idx="1"/>
          </p:nvPr>
        </p:nvPicPr>
        <p:blipFill>
          <a:blip r:embed="rId2" cstate="print"/>
          <a:srcRect/>
          <a:stretch>
            <a:fillRect/>
          </a:stretch>
        </p:blipFill>
        <p:spPr bwMode="auto">
          <a:xfrm>
            <a:off x="2133600" y="1371600"/>
            <a:ext cx="4876800" cy="3657600"/>
          </a:xfrm>
          <a:prstGeom prst="rect">
            <a:avLst/>
          </a:prstGeom>
          <a:noFill/>
        </p:spPr>
      </p:pic>
      <p:sp>
        <p:nvSpPr>
          <p:cNvPr id="5" name="TextBox 4"/>
          <p:cNvSpPr txBox="1"/>
          <p:nvPr/>
        </p:nvSpPr>
        <p:spPr>
          <a:xfrm>
            <a:off x="457200" y="5410200"/>
            <a:ext cx="8382000" cy="1200329"/>
          </a:xfrm>
          <a:prstGeom prst="rect">
            <a:avLst/>
          </a:prstGeom>
          <a:noFill/>
        </p:spPr>
        <p:txBody>
          <a:bodyPr wrap="square" rtlCol="0">
            <a:spAutoFit/>
          </a:bodyPr>
          <a:lstStyle/>
          <a:p>
            <a:r>
              <a:rPr lang="en-US" sz="2400" dirty="0" smtClean="0"/>
              <a:t>Global Youth Institute coordinator day hosted my Ukrainian ambassadors. Sikh representative interacted with Ukrainians at one of the Open World activities.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Summary</a:t>
            </a:r>
            <a:endParaRPr lang="en-US" dirty="0">
              <a:solidFill>
                <a:schemeClr val="accent1">
                  <a:lumMod val="75000"/>
                </a:schemeClr>
              </a:solidFill>
            </a:endParaRPr>
          </a:p>
        </p:txBody>
      </p:sp>
      <p:sp>
        <p:nvSpPr>
          <p:cNvPr id="3" name="Content Placeholder 2"/>
          <p:cNvSpPr>
            <a:spLocks noGrp="1"/>
          </p:cNvSpPr>
          <p:nvPr>
            <p:ph idx="1"/>
          </p:nvPr>
        </p:nvSpPr>
        <p:spPr/>
        <p:txBody>
          <a:bodyPr>
            <a:noAutofit/>
          </a:bodyPr>
          <a:lstStyle/>
          <a:p>
            <a:pPr>
              <a:buClr>
                <a:schemeClr val="accent1">
                  <a:lumMod val="75000"/>
                </a:schemeClr>
              </a:buClr>
              <a:buFont typeface="Wingdings" pitchFamily="2" charset="2"/>
              <a:buChar char="§"/>
            </a:pPr>
            <a:r>
              <a:rPr lang="en-US" sz="2800" dirty="0" smtClean="0"/>
              <a:t>Global Youth Institute Coordinator joined FFGM along with her husband</a:t>
            </a:r>
          </a:p>
          <a:p>
            <a:pPr>
              <a:buClr>
                <a:schemeClr val="accent1">
                  <a:lumMod val="75000"/>
                </a:schemeClr>
              </a:buClr>
              <a:buFont typeface="Wingdings" pitchFamily="2" charset="2"/>
              <a:buChar char="§"/>
            </a:pPr>
            <a:r>
              <a:rPr lang="en-US" sz="2800" dirty="0" smtClean="0"/>
              <a:t>The Sikh representative is working with FFGM and other Milwaukee organizations on </a:t>
            </a:r>
            <a:r>
              <a:rPr lang="en-US" sz="2800" dirty="0" err="1" smtClean="0"/>
              <a:t>NextGen</a:t>
            </a:r>
            <a:r>
              <a:rPr lang="en-US" sz="2800" dirty="0" smtClean="0"/>
              <a:t> initiatives and will continue participating in FFGM activities when we are hosting </a:t>
            </a:r>
            <a:r>
              <a:rPr lang="en-US" sz="2800" dirty="0" smtClean="0"/>
              <a:t>Open </a:t>
            </a:r>
            <a:r>
              <a:rPr lang="en-US" sz="2800" dirty="0" smtClean="0"/>
              <a:t>World </a:t>
            </a:r>
            <a:r>
              <a:rPr lang="en-US" sz="2800" dirty="0" smtClean="0"/>
              <a:t>ambassadors.</a:t>
            </a:r>
            <a:endParaRPr lang="en-US" sz="2800" dirty="0" smtClean="0"/>
          </a:p>
          <a:p>
            <a:pPr>
              <a:buClr>
                <a:schemeClr val="accent1">
                  <a:lumMod val="75000"/>
                </a:schemeClr>
              </a:buClr>
              <a:buFont typeface="Wingdings" pitchFamily="2" charset="2"/>
              <a:buChar char="§"/>
            </a:pPr>
            <a:r>
              <a:rPr lang="en-US" sz="2800" dirty="0" smtClean="0"/>
              <a:t>FFGM now has the challenge of keeping these </a:t>
            </a:r>
            <a:r>
              <a:rPr lang="en-US" sz="2800" dirty="0" err="1" smtClean="0"/>
              <a:t>NextGen</a:t>
            </a:r>
            <a:r>
              <a:rPr lang="en-US" sz="2800" dirty="0" smtClean="0"/>
              <a:t> people interested in our group. We need to create one or two </a:t>
            </a:r>
            <a:r>
              <a:rPr lang="en-US" sz="2800" dirty="0" err="1" smtClean="0"/>
              <a:t>NextGen</a:t>
            </a:r>
            <a:r>
              <a:rPr lang="en-US" sz="2800" dirty="0" smtClean="0"/>
              <a:t> activities each year.</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fontScale="90000"/>
          </a:bodyPr>
          <a:lstStyle/>
          <a:p>
            <a:r>
              <a:rPr lang="en-US" dirty="0" smtClean="0">
                <a:solidFill>
                  <a:schemeClr val="accent1">
                    <a:lumMod val="75000"/>
                  </a:schemeClr>
                </a:solidFill>
              </a:rPr>
              <a:t>Example of Recruiting People with a Special Interest when Hosting a Themed Exchange</a:t>
            </a:r>
            <a:endParaRPr lang="en-US" dirty="0">
              <a:solidFill>
                <a:schemeClr val="accent1">
                  <a:lumMod val="75000"/>
                </a:schemeClr>
              </a:solidFill>
            </a:endParaRPr>
          </a:p>
        </p:txBody>
      </p:sp>
      <p:sp>
        <p:nvSpPr>
          <p:cNvPr id="3" name="Content Placeholder 2"/>
          <p:cNvSpPr>
            <a:spLocks noGrp="1"/>
          </p:cNvSpPr>
          <p:nvPr>
            <p:ph idx="1"/>
          </p:nvPr>
        </p:nvSpPr>
        <p:spPr>
          <a:xfrm>
            <a:off x="228600" y="1905000"/>
            <a:ext cx="8686800" cy="4953000"/>
          </a:xfrm>
        </p:spPr>
        <p:txBody>
          <a:bodyPr>
            <a:normAutofit/>
          </a:bodyPr>
          <a:lstStyle/>
          <a:p>
            <a:pPr>
              <a:buClr>
                <a:schemeClr val="accent1">
                  <a:lumMod val="75000"/>
                </a:schemeClr>
              </a:buClr>
              <a:buFont typeface="Wingdings" pitchFamily="2" charset="2"/>
              <a:buChar char="§"/>
            </a:pPr>
            <a:r>
              <a:rPr lang="en-US" sz="2800" dirty="0" smtClean="0"/>
              <a:t>Milwaukee and Madison hosted French-speaking ambassadors from Guadeloupe who wanted an English immersion experience</a:t>
            </a:r>
          </a:p>
          <a:p>
            <a:pPr>
              <a:buClr>
                <a:schemeClr val="accent1">
                  <a:lumMod val="75000"/>
                </a:schemeClr>
              </a:buClr>
              <a:buFont typeface="Wingdings" pitchFamily="2" charset="2"/>
              <a:buChar char="§"/>
            </a:pPr>
            <a:r>
              <a:rPr lang="en-US" sz="2800" dirty="0" smtClean="0"/>
              <a:t>A FF couple from the Ottawa club created a membership recruitment model called “</a:t>
            </a:r>
            <a:r>
              <a:rPr lang="en-US" sz="2800" dirty="0" err="1" smtClean="0"/>
              <a:t>Franglish</a:t>
            </a:r>
            <a:r>
              <a:rPr lang="en-US" sz="2800" dirty="0" smtClean="0"/>
              <a:t>”. Non-members who are interested in practicing their French are invited to an event. Ambassadors and local guests are paired and are asked to speak English for 7 minutes and then change and speak French for 7 minutes. Then each participant moves onto a different table and language partner.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5973763"/>
          </a:xfrm>
        </p:spPr>
        <p:txBody>
          <a:bodyPr>
            <a:noAutofit/>
          </a:bodyPr>
          <a:lstStyle/>
          <a:p>
            <a:pPr>
              <a:buNone/>
            </a:pPr>
            <a:r>
              <a:rPr lang="en-US" sz="2800" dirty="0" smtClean="0"/>
              <a:t>FFI has developed a relationship with mylanguageexchange.com. Through the internet site, people develop language partners around the world. They then use Skype to practice speaking a particular language on a regular basis. </a:t>
            </a:r>
          </a:p>
          <a:p>
            <a:pPr>
              <a:buNone/>
            </a:pPr>
            <a:r>
              <a:rPr lang="en-US" sz="2800" dirty="0" smtClean="0"/>
              <a:t>Milwaukee invited members of the following groups to the </a:t>
            </a:r>
            <a:r>
              <a:rPr lang="en-US" sz="2800" dirty="0" err="1" smtClean="0"/>
              <a:t>Franglish</a:t>
            </a:r>
            <a:r>
              <a:rPr lang="en-US" sz="2800" dirty="0" smtClean="0"/>
              <a:t> activity:</a:t>
            </a:r>
          </a:p>
          <a:p>
            <a:pPr>
              <a:buClr>
                <a:schemeClr val="accent1">
                  <a:lumMod val="75000"/>
                </a:schemeClr>
              </a:buClr>
              <a:buFont typeface="Wingdings" pitchFamily="2" charset="2"/>
              <a:buChar char="§"/>
            </a:pPr>
            <a:r>
              <a:rPr lang="en-US" sz="2800" dirty="0" smtClean="0"/>
              <a:t>Alliance </a:t>
            </a:r>
            <a:r>
              <a:rPr lang="en-US" sz="2800" smtClean="0"/>
              <a:t>Française</a:t>
            </a:r>
            <a:endParaRPr lang="en-US" sz="2800" dirty="0" smtClean="0"/>
          </a:p>
          <a:p>
            <a:pPr>
              <a:buClr>
                <a:schemeClr val="accent1">
                  <a:lumMod val="75000"/>
                </a:schemeClr>
              </a:buClr>
              <a:buFont typeface="Wingdings" pitchFamily="2" charset="2"/>
              <a:buChar char="§"/>
            </a:pPr>
            <a:r>
              <a:rPr lang="en-US" sz="2800" dirty="0" smtClean="0"/>
              <a:t>mylanguageexchange.com</a:t>
            </a:r>
          </a:p>
          <a:p>
            <a:pPr>
              <a:buClr>
                <a:schemeClr val="accent1">
                  <a:lumMod val="75000"/>
                </a:schemeClr>
              </a:buClr>
              <a:buFont typeface="Wingdings" pitchFamily="2" charset="2"/>
              <a:buChar char="§"/>
            </a:pPr>
            <a:r>
              <a:rPr lang="en-US" sz="2800" dirty="0" smtClean="0"/>
              <a:t>Current and retired French teachers</a:t>
            </a:r>
          </a:p>
          <a:p>
            <a:pPr>
              <a:buClr>
                <a:schemeClr val="accent1">
                  <a:lumMod val="75000"/>
                </a:schemeClr>
              </a:buClr>
              <a:buFont typeface="Wingdings" pitchFamily="2" charset="2"/>
              <a:buChar char="§"/>
            </a:pPr>
            <a:r>
              <a:rPr lang="en-US" sz="2800" dirty="0" smtClean="0"/>
              <a:t>Friends of members who speak French</a:t>
            </a:r>
          </a:p>
          <a:p>
            <a:pPr>
              <a:buNone/>
            </a:pPr>
            <a:r>
              <a:rPr lang="en-US" sz="2800" dirty="0" smtClean="0"/>
              <a:t>At the end of the event, we now have a list of potential members who had the special interest of speaking French.</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solidFill>
                  <a:schemeClr val="accent1">
                    <a:lumMod val="75000"/>
                  </a:schemeClr>
                </a:solidFill>
              </a:rPr>
              <a:t>Example of Working with Peace Corps</a:t>
            </a:r>
            <a:endParaRPr lang="en-US" dirty="0">
              <a:solidFill>
                <a:schemeClr val="accent1">
                  <a:lumMod val="75000"/>
                </a:schemeClr>
              </a:solidFill>
            </a:endParaRPr>
          </a:p>
        </p:txBody>
      </p:sp>
      <p:sp>
        <p:nvSpPr>
          <p:cNvPr id="3" name="Content Placeholder 2"/>
          <p:cNvSpPr>
            <a:spLocks noGrp="1"/>
          </p:cNvSpPr>
          <p:nvPr>
            <p:ph idx="1"/>
          </p:nvPr>
        </p:nvSpPr>
        <p:spPr>
          <a:xfrm>
            <a:off x="457200" y="1219200"/>
            <a:ext cx="8229600" cy="5638800"/>
          </a:xfrm>
        </p:spPr>
        <p:txBody>
          <a:bodyPr>
            <a:normAutofit/>
          </a:bodyPr>
          <a:lstStyle/>
          <a:p>
            <a:pPr>
              <a:buClr>
                <a:schemeClr val="accent1">
                  <a:lumMod val="75000"/>
                </a:schemeClr>
              </a:buClr>
              <a:buFont typeface="Wingdings" pitchFamily="2" charset="2"/>
              <a:buChar char="§"/>
            </a:pPr>
            <a:r>
              <a:rPr lang="en-US" sz="2400" dirty="0" smtClean="0"/>
              <a:t>Returned Peace Corps workers have great international experience that can be used to lead exchanges</a:t>
            </a:r>
          </a:p>
          <a:p>
            <a:pPr>
              <a:buClr>
                <a:schemeClr val="accent1">
                  <a:lumMod val="75000"/>
                </a:schemeClr>
              </a:buClr>
              <a:buFont typeface="Wingdings" pitchFamily="2" charset="2"/>
              <a:buChar char="§"/>
            </a:pPr>
            <a:r>
              <a:rPr lang="en-US" sz="2400" dirty="0" smtClean="0"/>
              <a:t>In 2009, I was a Field Rep and FFI asked me to mentor someone who had served in Thailand in Peace Corps 30 years ago. He still had connections since his wife was Thai, he spoke Thai and still belonged to a Thai organization.</a:t>
            </a:r>
          </a:p>
          <a:p>
            <a:pPr>
              <a:buClr>
                <a:schemeClr val="accent1">
                  <a:lumMod val="75000"/>
                </a:schemeClr>
              </a:buClr>
              <a:buFont typeface="Wingdings" pitchFamily="2" charset="2"/>
              <a:buChar char="§"/>
            </a:pPr>
            <a:r>
              <a:rPr lang="en-US" sz="2400" dirty="0" smtClean="0"/>
              <a:t>We built a great itinerary which included visiting a wildlife sanctuary, performing a one-day service project for refugees in the northern part of Thailand, snorkeling to see tsunami effects and working one day at the Elephant Conservation Center.</a:t>
            </a:r>
          </a:p>
          <a:p>
            <a:pPr>
              <a:buClr>
                <a:schemeClr val="accent1">
                  <a:lumMod val="75000"/>
                </a:schemeClr>
              </a:buClr>
              <a:buFont typeface="Wingdings" pitchFamily="2" charset="2"/>
              <a:buChar char="§"/>
            </a:pPr>
            <a:r>
              <a:rPr lang="en-US" sz="2400" dirty="0" smtClean="0"/>
              <a:t>The exchange didn’t get enough participants because it occurred when FFI was just initiating themed exchanges but it might work now as a </a:t>
            </a:r>
            <a:r>
              <a:rPr lang="en-US" sz="2400" dirty="0" err="1" smtClean="0"/>
              <a:t>NextGen</a:t>
            </a:r>
            <a:r>
              <a:rPr lang="en-US" sz="2400" dirty="0" smtClean="0"/>
              <a:t> exchange.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Milwaukee World Friendship Day</a:t>
            </a:r>
            <a:endParaRPr lang="en-US" dirty="0">
              <a:solidFill>
                <a:schemeClr val="accent1">
                  <a:lumMod val="75000"/>
                </a:schemeClr>
              </a:solidFill>
            </a:endParaRPr>
          </a:p>
        </p:txBody>
      </p:sp>
      <p:pic>
        <p:nvPicPr>
          <p:cNvPr id="1026" name="Picture 2" descr="C:\Documents and Settings\Dave\My Documents\My Pictures\WFD 2009\World flags.JPG"/>
          <p:cNvPicPr>
            <a:picLocks noGrp="1" noChangeAspect="1" noChangeArrowheads="1"/>
          </p:cNvPicPr>
          <p:nvPr>
            <p:ph idx="1"/>
          </p:nvPr>
        </p:nvPicPr>
        <p:blipFill>
          <a:blip r:embed="rId2" cstate="print"/>
          <a:srcRect/>
          <a:stretch>
            <a:fillRect/>
          </a:stretch>
        </p:blipFill>
        <p:spPr bwMode="auto">
          <a:xfrm>
            <a:off x="609600" y="3962400"/>
            <a:ext cx="2688336" cy="2240280"/>
          </a:xfrm>
          <a:prstGeom prst="rect">
            <a:avLst/>
          </a:prstGeom>
          <a:noFill/>
        </p:spPr>
      </p:pic>
      <p:pic>
        <p:nvPicPr>
          <p:cNvPr id="1027" name="Picture 3" descr="C:\Documents and Settings\Dave\My Documents\My Pictures\WFD 2009\IrishStepDancers.jpg"/>
          <p:cNvPicPr>
            <a:picLocks noChangeAspect="1" noChangeArrowheads="1"/>
          </p:cNvPicPr>
          <p:nvPr/>
        </p:nvPicPr>
        <p:blipFill>
          <a:blip r:embed="rId3" cstate="print"/>
          <a:srcRect/>
          <a:stretch>
            <a:fillRect/>
          </a:stretch>
        </p:blipFill>
        <p:spPr bwMode="auto">
          <a:xfrm>
            <a:off x="6096000" y="1295400"/>
            <a:ext cx="2438400" cy="2291841"/>
          </a:xfrm>
          <a:prstGeom prst="rect">
            <a:avLst/>
          </a:prstGeom>
          <a:noFill/>
        </p:spPr>
      </p:pic>
      <p:pic>
        <p:nvPicPr>
          <p:cNvPr id="1028" name="Picture 4" descr="C:\Documents and Settings\Dave\My Documents\My Pictures\WFD 2009\GermanDonnauschwaben.jpg"/>
          <p:cNvPicPr>
            <a:picLocks noChangeAspect="1" noChangeArrowheads="1"/>
          </p:cNvPicPr>
          <p:nvPr/>
        </p:nvPicPr>
        <p:blipFill>
          <a:blip r:embed="rId4" cstate="print"/>
          <a:srcRect/>
          <a:stretch>
            <a:fillRect/>
          </a:stretch>
        </p:blipFill>
        <p:spPr bwMode="auto">
          <a:xfrm>
            <a:off x="609600" y="1295401"/>
            <a:ext cx="3352800" cy="2321080"/>
          </a:xfrm>
          <a:prstGeom prst="rect">
            <a:avLst/>
          </a:prstGeom>
          <a:noFill/>
        </p:spPr>
      </p:pic>
      <p:pic>
        <p:nvPicPr>
          <p:cNvPr id="1029" name="Picture 5" descr="C:\Documents and Settings\Dave\My Documents\My Pictures\WFD 2009\Balloons.jpg"/>
          <p:cNvPicPr>
            <a:picLocks noChangeAspect="1" noChangeArrowheads="1"/>
          </p:cNvPicPr>
          <p:nvPr/>
        </p:nvPicPr>
        <p:blipFill>
          <a:blip r:embed="rId5" cstate="print"/>
          <a:srcRect/>
          <a:stretch>
            <a:fillRect/>
          </a:stretch>
        </p:blipFill>
        <p:spPr bwMode="auto">
          <a:xfrm>
            <a:off x="6096000" y="3810000"/>
            <a:ext cx="2716212" cy="2477990"/>
          </a:xfrm>
          <a:prstGeom prst="rect">
            <a:avLst/>
          </a:prstGeom>
          <a:noFill/>
        </p:spPr>
      </p:pic>
      <p:pic>
        <p:nvPicPr>
          <p:cNvPr id="1030" name="Picture 6" descr="C:\Documents and Settings\Dave\My Documents\My Pictures\WFD 2009\Happy child.JPG"/>
          <p:cNvPicPr>
            <a:picLocks noChangeAspect="1" noChangeArrowheads="1"/>
          </p:cNvPicPr>
          <p:nvPr/>
        </p:nvPicPr>
        <p:blipFill>
          <a:blip r:embed="rId6" cstate="print"/>
          <a:srcRect/>
          <a:stretch>
            <a:fillRect/>
          </a:stretch>
        </p:blipFill>
        <p:spPr bwMode="auto">
          <a:xfrm>
            <a:off x="3429000" y="4038600"/>
            <a:ext cx="2532061" cy="212835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dirty="0" smtClean="0">
                <a:solidFill>
                  <a:schemeClr val="accent1">
                    <a:lumMod val="75000"/>
                  </a:schemeClr>
                </a:solidFill>
              </a:rPr>
              <a:t>Why Connect with Groups of People?</a:t>
            </a:r>
            <a:endParaRPr lang="en-US" dirty="0">
              <a:solidFill>
                <a:schemeClr val="accent1">
                  <a:lumMod val="75000"/>
                </a:schemeClr>
              </a:solidFill>
            </a:endParaRPr>
          </a:p>
        </p:txBody>
      </p:sp>
      <p:sp>
        <p:nvSpPr>
          <p:cNvPr id="3" name="Content Placeholder 2"/>
          <p:cNvSpPr>
            <a:spLocks noGrp="1"/>
          </p:cNvSpPr>
          <p:nvPr>
            <p:ph idx="1"/>
          </p:nvPr>
        </p:nvSpPr>
        <p:spPr>
          <a:xfrm>
            <a:off x="457200" y="1066800"/>
            <a:ext cx="8229600" cy="5562600"/>
          </a:xfrm>
        </p:spPr>
        <p:txBody>
          <a:bodyPr>
            <a:noAutofit/>
          </a:bodyPr>
          <a:lstStyle/>
          <a:p>
            <a:pPr>
              <a:buClr>
                <a:schemeClr val="accent1">
                  <a:lumMod val="75000"/>
                </a:schemeClr>
              </a:buClr>
              <a:buFont typeface="Wingdings" pitchFamily="2" charset="2"/>
              <a:buChar char="§"/>
            </a:pPr>
            <a:r>
              <a:rPr lang="en-US" dirty="0" smtClean="0"/>
              <a:t>Tap into a larger audience for potential members</a:t>
            </a:r>
          </a:p>
          <a:p>
            <a:pPr>
              <a:buClr>
                <a:schemeClr val="accent1">
                  <a:lumMod val="75000"/>
                </a:schemeClr>
              </a:buClr>
              <a:buFont typeface="Wingdings" pitchFamily="2" charset="2"/>
              <a:buChar char="§"/>
            </a:pPr>
            <a:r>
              <a:rPr lang="en-US" dirty="0" smtClean="0"/>
              <a:t>Recruit new diverse FF members</a:t>
            </a:r>
          </a:p>
          <a:p>
            <a:pPr>
              <a:buClr>
                <a:schemeClr val="accent1">
                  <a:lumMod val="75000"/>
                </a:schemeClr>
              </a:buClr>
              <a:buFont typeface="Wingdings" pitchFamily="2" charset="2"/>
              <a:buChar char="§"/>
            </a:pPr>
            <a:r>
              <a:rPr lang="en-US" dirty="0" smtClean="0"/>
              <a:t>Take the FF mission into the local community</a:t>
            </a:r>
          </a:p>
          <a:p>
            <a:pPr>
              <a:buClr>
                <a:schemeClr val="accent1">
                  <a:lumMod val="75000"/>
                </a:schemeClr>
              </a:buClr>
              <a:buFont typeface="Wingdings" pitchFamily="2" charset="2"/>
              <a:buChar char="§"/>
            </a:pPr>
            <a:r>
              <a:rPr lang="en-US" dirty="0" smtClean="0"/>
              <a:t>Develop connections, relationships and exposure in the local community</a:t>
            </a:r>
          </a:p>
          <a:p>
            <a:pPr>
              <a:buClr>
                <a:schemeClr val="accent1">
                  <a:lumMod val="75000"/>
                </a:schemeClr>
              </a:buClr>
              <a:buFont typeface="Wingdings" pitchFamily="2" charset="2"/>
              <a:buChar char="§"/>
            </a:pPr>
            <a:r>
              <a:rPr lang="en-US" dirty="0" smtClean="0"/>
              <a:t>Provide learning experiences for your club members</a:t>
            </a:r>
          </a:p>
          <a:p>
            <a:pPr>
              <a:buClr>
                <a:schemeClr val="accent1">
                  <a:lumMod val="75000"/>
                </a:schemeClr>
              </a:buClr>
              <a:buFont typeface="Wingdings" pitchFamily="2" charset="2"/>
              <a:buChar char="§"/>
            </a:pPr>
            <a:r>
              <a:rPr lang="en-US" dirty="0" smtClean="0"/>
              <a:t>Provide opportunities for new types of activities for incoming ambassadors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638800"/>
          </a:xfrm>
        </p:spPr>
        <p:txBody>
          <a:bodyPr>
            <a:normAutofit lnSpcReduction="10000"/>
          </a:bodyPr>
          <a:lstStyle/>
          <a:p>
            <a:pPr>
              <a:buClr>
                <a:schemeClr val="accent1">
                  <a:lumMod val="75000"/>
                </a:schemeClr>
              </a:buClr>
              <a:buFont typeface="Wingdings" pitchFamily="2" charset="2"/>
              <a:buChar char="§"/>
            </a:pPr>
            <a:r>
              <a:rPr lang="en-US" dirty="0" smtClean="0"/>
              <a:t>Event held at La Casa Esperanza and now an ongoing relationship has been developed with the Hispanic center</a:t>
            </a:r>
          </a:p>
          <a:p>
            <a:pPr>
              <a:buClr>
                <a:schemeClr val="accent1">
                  <a:lumMod val="75000"/>
                </a:schemeClr>
              </a:buClr>
              <a:buFont typeface="Wingdings" pitchFamily="2" charset="2"/>
              <a:buChar char="§"/>
            </a:pPr>
            <a:r>
              <a:rPr lang="en-US" dirty="0" smtClean="0"/>
              <a:t>Ethnic dance groups performed</a:t>
            </a:r>
          </a:p>
          <a:p>
            <a:pPr>
              <a:buClr>
                <a:schemeClr val="accent1">
                  <a:lumMod val="75000"/>
                </a:schemeClr>
              </a:buClr>
              <a:buFont typeface="Wingdings" pitchFamily="2" charset="2"/>
              <a:buChar char="§"/>
            </a:pPr>
            <a:r>
              <a:rPr lang="en-US" dirty="0" smtClean="0"/>
              <a:t>100-150 diverse people from the community attended</a:t>
            </a:r>
          </a:p>
          <a:p>
            <a:pPr>
              <a:buClr>
                <a:schemeClr val="accent1">
                  <a:lumMod val="75000"/>
                </a:schemeClr>
              </a:buClr>
              <a:buFont typeface="Wingdings" pitchFamily="2" charset="2"/>
              <a:buChar char="§"/>
            </a:pPr>
            <a:r>
              <a:rPr lang="en-US" dirty="0" smtClean="0"/>
              <a:t>Raised around $4000 to go towards our annual contribution to the Legacy Fund and to our club activities</a:t>
            </a:r>
          </a:p>
          <a:p>
            <a:pPr>
              <a:buClr>
                <a:schemeClr val="accent1">
                  <a:lumMod val="75000"/>
                </a:schemeClr>
              </a:buClr>
              <a:buFont typeface="Wingdings" pitchFamily="2" charset="2"/>
              <a:buChar char="§"/>
            </a:pPr>
            <a:r>
              <a:rPr lang="en-US" dirty="0" smtClean="0"/>
              <a:t>Promoted by the media</a:t>
            </a:r>
          </a:p>
          <a:p>
            <a:pPr>
              <a:buClr>
                <a:schemeClr val="accent1">
                  <a:lumMod val="75000"/>
                </a:schemeClr>
              </a:buClr>
              <a:buFont typeface="Wingdings" pitchFamily="2" charset="2"/>
              <a:buChar char="§"/>
            </a:pPr>
            <a:r>
              <a:rPr lang="en-US" dirty="0" smtClean="0"/>
              <a:t>Required a year of planning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Groups FFI is Working With</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OLLI (</a:t>
            </a:r>
            <a:r>
              <a:rPr lang="en-US" dirty="0" err="1" smtClean="0"/>
              <a:t>Osher</a:t>
            </a:r>
            <a:r>
              <a:rPr lang="en-US" dirty="0" smtClean="0"/>
              <a:t> Lifelong Learning Institute)</a:t>
            </a:r>
          </a:p>
          <a:p>
            <a:pPr>
              <a:buClr>
                <a:schemeClr val="accent1">
                  <a:lumMod val="75000"/>
                </a:schemeClr>
              </a:buClr>
              <a:buFont typeface="Wingdings" pitchFamily="2" charset="2"/>
              <a:buChar char="§"/>
            </a:pPr>
            <a:r>
              <a:rPr lang="en-US" dirty="0" smtClean="0"/>
              <a:t>EF (Education First)</a:t>
            </a:r>
          </a:p>
          <a:p>
            <a:pPr>
              <a:buClr>
                <a:schemeClr val="accent1">
                  <a:lumMod val="75000"/>
                </a:schemeClr>
              </a:buClr>
              <a:buFont typeface="Wingdings" pitchFamily="2" charset="2"/>
              <a:buChar char="§"/>
            </a:pPr>
            <a:r>
              <a:rPr lang="en-US" dirty="0" smtClean="0"/>
              <a:t>National Peace Corps Association</a:t>
            </a:r>
          </a:p>
          <a:p>
            <a:pPr>
              <a:buClr>
                <a:schemeClr val="accent1">
                  <a:lumMod val="75000"/>
                </a:schemeClr>
              </a:buClr>
              <a:buFont typeface="Wingdings" pitchFamily="2" charset="2"/>
              <a:buChar char="§"/>
            </a:pPr>
            <a:r>
              <a:rPr lang="en-US" smtClean="0"/>
              <a:t>SERVAS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Do What Works for Your Club</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953000"/>
          </a:xfrm>
        </p:spPr>
        <p:txBody>
          <a:bodyPr>
            <a:noAutofit/>
          </a:bodyPr>
          <a:lstStyle/>
          <a:p>
            <a:pPr>
              <a:buClr>
                <a:schemeClr val="accent1">
                  <a:lumMod val="75000"/>
                </a:schemeClr>
              </a:buClr>
              <a:buFont typeface="Wingdings" pitchFamily="2" charset="2"/>
              <a:buChar char="§"/>
            </a:pPr>
            <a:r>
              <a:rPr lang="en-US" dirty="0" smtClean="0"/>
              <a:t>Many of the ideas sound simple and obvious but some clubs aren’t making the effort.</a:t>
            </a:r>
          </a:p>
          <a:p>
            <a:pPr>
              <a:buClr>
                <a:schemeClr val="accent1">
                  <a:lumMod val="75000"/>
                </a:schemeClr>
              </a:buClr>
              <a:buFont typeface="Wingdings" pitchFamily="2" charset="2"/>
              <a:buChar char="§"/>
            </a:pPr>
            <a:r>
              <a:rPr lang="en-US" dirty="0" smtClean="0"/>
              <a:t>Not every idea will work in every community. Choose the ideas which will work best for your club environment.</a:t>
            </a:r>
          </a:p>
          <a:p>
            <a:pPr>
              <a:buClr>
                <a:schemeClr val="accent1">
                  <a:lumMod val="75000"/>
                </a:schemeClr>
              </a:buClr>
              <a:buFont typeface="Wingdings" pitchFamily="2" charset="2"/>
              <a:buChar char="§"/>
            </a:pPr>
            <a:r>
              <a:rPr lang="en-US" dirty="0" smtClean="0"/>
              <a:t>We need to share success stories to learn from each other.</a:t>
            </a:r>
          </a:p>
          <a:p>
            <a:pPr>
              <a:buClr>
                <a:schemeClr val="accent1">
                  <a:lumMod val="75000"/>
                </a:schemeClr>
              </a:buClr>
              <a:buFont typeface="Wingdings" pitchFamily="2" charset="2"/>
              <a:buChar char="§"/>
            </a:pPr>
            <a:r>
              <a:rPr lang="en-US" dirty="0" smtClean="0"/>
              <a:t>If you tried it in the past and it didn’t work, that doesn’t mean it can’t work now.</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chemeClr val="accent1">
                    <a:lumMod val="75000"/>
                  </a:schemeClr>
                </a:solidFill>
              </a:rPr>
              <a:t>Large Number of Potential Members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None/>
            </a:pPr>
            <a:r>
              <a:rPr lang="en-US" dirty="0" smtClean="0"/>
              <a:t>	Some FF people have adopted the term “Fishing with a Net” to describe recruiting clusters of members and exchange participants from existing networks of like-minded people.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1">
                    <a:lumMod val="75000"/>
                  </a:schemeClr>
                </a:solidFill>
              </a:rPr>
              <a:t>Meetup</a:t>
            </a:r>
            <a:r>
              <a:rPr lang="en-US" dirty="0" smtClean="0">
                <a:solidFill>
                  <a:schemeClr val="accent1">
                    <a:lumMod val="75000"/>
                  </a:schemeClr>
                </a:solidFill>
              </a:rPr>
              <a:t> and Other Internet Groups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CA" dirty="0" err="1" smtClean="0"/>
              <a:t>Meetup</a:t>
            </a:r>
            <a:r>
              <a:rPr lang="en-CA" dirty="0" smtClean="0"/>
              <a:t> is a web tool that helps people find others who share the same interest</a:t>
            </a:r>
          </a:p>
          <a:p>
            <a:pPr>
              <a:buClr>
                <a:schemeClr val="accent1">
                  <a:lumMod val="75000"/>
                </a:schemeClr>
              </a:buClr>
              <a:buFont typeface="Wingdings" pitchFamily="2" charset="2"/>
              <a:buChar char="§"/>
            </a:pPr>
            <a:r>
              <a:rPr lang="en-CA" dirty="0" err="1" smtClean="0"/>
              <a:t>Meetup</a:t>
            </a:r>
            <a:r>
              <a:rPr lang="en-CA" dirty="0" smtClean="0"/>
              <a:t> is easy to learn and easy to use</a:t>
            </a:r>
          </a:p>
          <a:p>
            <a:pPr>
              <a:buClr>
                <a:schemeClr val="accent1">
                  <a:lumMod val="75000"/>
                </a:schemeClr>
              </a:buClr>
              <a:buFont typeface="Wingdings" pitchFamily="2" charset="2"/>
              <a:buChar char="§"/>
            </a:pPr>
            <a:r>
              <a:rPr lang="en-CA" dirty="0" smtClean="0"/>
              <a:t>There are currently 2910 </a:t>
            </a:r>
            <a:r>
              <a:rPr lang="en-CA" dirty="0" err="1" smtClean="0"/>
              <a:t>Meetup</a:t>
            </a:r>
            <a:r>
              <a:rPr lang="en-CA" dirty="0" smtClean="0"/>
              <a:t> travel clubs in 911 cities and 53 countries for a total of 1.2 million members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Example from Western Michigan</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a:buClr>
                <a:schemeClr val="accent1">
                  <a:lumMod val="75000"/>
                </a:schemeClr>
              </a:buClr>
              <a:buFont typeface="Wingdings" pitchFamily="2" charset="2"/>
              <a:buChar char="§"/>
            </a:pPr>
            <a:r>
              <a:rPr lang="en-US" dirty="0" smtClean="0"/>
              <a:t>Added 7 new members in the last two years through </a:t>
            </a:r>
            <a:r>
              <a:rPr lang="en-US" dirty="0" err="1" smtClean="0"/>
              <a:t>Meetup</a:t>
            </a:r>
            <a:endParaRPr lang="en-US" dirty="0" smtClean="0"/>
          </a:p>
          <a:p>
            <a:pPr>
              <a:buClr>
                <a:schemeClr val="accent1">
                  <a:lumMod val="75000"/>
                </a:schemeClr>
              </a:buClr>
              <a:buFont typeface="Wingdings" pitchFamily="2" charset="2"/>
              <a:buChar char="§"/>
            </a:pPr>
            <a:r>
              <a:rPr lang="en-US" dirty="0" smtClean="0"/>
              <a:t>Exposed almost 100 additional people to FF through the </a:t>
            </a:r>
            <a:r>
              <a:rPr lang="en-US" dirty="0" err="1" smtClean="0"/>
              <a:t>Meetup</a:t>
            </a:r>
            <a:r>
              <a:rPr lang="en-US" dirty="0" smtClean="0"/>
              <a:t> group</a:t>
            </a:r>
          </a:p>
          <a:p>
            <a:pPr>
              <a:buClr>
                <a:schemeClr val="accent1">
                  <a:lumMod val="75000"/>
                </a:schemeClr>
              </a:buClr>
              <a:buFont typeface="Wingdings" pitchFamily="2" charset="2"/>
              <a:buChar char="§"/>
            </a:pPr>
            <a:r>
              <a:rPr lang="en-US" dirty="0" smtClean="0"/>
              <a:t>Those who joined FF have hosted, traveled on 8 exchanges and two are serving as at-large members on the board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630362"/>
          </a:xfrm>
        </p:spPr>
        <p:txBody>
          <a:bodyPr>
            <a:normAutofit/>
          </a:bodyPr>
          <a:lstStyle/>
          <a:p>
            <a:r>
              <a:rPr lang="en-US" dirty="0" smtClean="0">
                <a:solidFill>
                  <a:schemeClr val="accent1">
                    <a:lumMod val="75000"/>
                  </a:schemeClr>
                </a:solidFill>
              </a:rPr>
              <a:t>Survey Your Members to Find Out Their Connections in the Community</a:t>
            </a:r>
            <a:endParaRPr lang="en-US" dirty="0">
              <a:solidFill>
                <a:schemeClr val="accent1">
                  <a:lumMod val="75000"/>
                </a:schemeClr>
              </a:solidFill>
            </a:endParaRPr>
          </a:p>
        </p:txBody>
      </p:sp>
      <p:sp>
        <p:nvSpPr>
          <p:cNvPr id="3" name="Content Placeholder 2"/>
          <p:cNvSpPr>
            <a:spLocks noGrp="1"/>
          </p:cNvSpPr>
          <p:nvPr>
            <p:ph idx="1"/>
          </p:nvPr>
        </p:nvSpPr>
        <p:spPr>
          <a:xfrm>
            <a:off x="457200" y="2133600"/>
            <a:ext cx="8229600" cy="4495800"/>
          </a:xfrm>
        </p:spPr>
        <p:txBody>
          <a:bodyPr>
            <a:normAutofit/>
          </a:bodyPr>
          <a:lstStyle/>
          <a:p>
            <a:pPr>
              <a:buClr>
                <a:schemeClr val="accent1">
                  <a:lumMod val="75000"/>
                </a:schemeClr>
              </a:buClr>
              <a:buFont typeface="Wingdings" pitchFamily="2" charset="2"/>
              <a:buChar char="§"/>
            </a:pPr>
            <a:r>
              <a:rPr lang="en-US" dirty="0" smtClean="0"/>
              <a:t>Clubs</a:t>
            </a:r>
          </a:p>
          <a:p>
            <a:pPr>
              <a:buClr>
                <a:schemeClr val="accent1">
                  <a:lumMod val="75000"/>
                </a:schemeClr>
              </a:buClr>
              <a:buFont typeface="Wingdings" pitchFamily="2" charset="2"/>
              <a:buChar char="§"/>
            </a:pPr>
            <a:r>
              <a:rPr lang="en-US" dirty="0" smtClean="0"/>
              <a:t>Volunteer/service organizations</a:t>
            </a:r>
          </a:p>
          <a:p>
            <a:pPr>
              <a:buClr>
                <a:schemeClr val="accent1">
                  <a:lumMod val="75000"/>
                </a:schemeClr>
              </a:buClr>
              <a:buFont typeface="Wingdings" pitchFamily="2" charset="2"/>
              <a:buChar char="§"/>
            </a:pPr>
            <a:r>
              <a:rPr lang="en-US" dirty="0" smtClean="0"/>
              <a:t>Professional organizations</a:t>
            </a:r>
          </a:p>
          <a:p>
            <a:pPr>
              <a:buClr>
                <a:schemeClr val="accent1">
                  <a:lumMod val="75000"/>
                </a:schemeClr>
              </a:buClr>
              <a:buFont typeface="Wingdings" pitchFamily="2" charset="2"/>
              <a:buChar char="§"/>
            </a:pPr>
            <a:r>
              <a:rPr lang="en-US" dirty="0" smtClean="0"/>
              <a:t>Like-minded organizations</a:t>
            </a:r>
          </a:p>
          <a:p>
            <a:pPr>
              <a:buClr>
                <a:schemeClr val="accent1">
                  <a:lumMod val="75000"/>
                </a:schemeClr>
              </a:buClr>
              <a:buFont typeface="Wingdings" pitchFamily="2" charset="2"/>
              <a:buChar char="§"/>
            </a:pPr>
            <a:r>
              <a:rPr lang="en-US" dirty="0" smtClean="0"/>
              <a:t>Religious groups</a:t>
            </a:r>
          </a:p>
          <a:p>
            <a:pPr>
              <a:buClr>
                <a:schemeClr val="accent1">
                  <a:lumMod val="75000"/>
                </a:schemeClr>
              </a:buClr>
              <a:buFont typeface="Wingdings" pitchFamily="2" charset="2"/>
              <a:buChar char="§"/>
            </a:pPr>
            <a:r>
              <a:rPr lang="en-US" dirty="0" smtClean="0"/>
              <a:t>Ethnic groups</a:t>
            </a:r>
          </a:p>
          <a:p>
            <a:pPr>
              <a:buClr>
                <a:schemeClr val="accent1">
                  <a:lumMod val="75000"/>
                </a:schemeClr>
              </a:buClr>
              <a:buFont typeface="Wingdings" pitchFamily="2" charset="2"/>
              <a:buChar char="§"/>
            </a:pPr>
            <a:r>
              <a:rPr lang="en-US" dirty="0" smtClean="0"/>
              <a:t>Universities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dirty="0" smtClean="0">
                <a:solidFill>
                  <a:schemeClr val="accent1">
                    <a:lumMod val="75000"/>
                  </a:schemeClr>
                </a:solidFill>
              </a:rPr>
              <a:t>Special Interest Groups/Clubs</a:t>
            </a:r>
            <a:endParaRPr lang="en-US" dirty="0">
              <a:solidFill>
                <a:schemeClr val="accent1">
                  <a:lumMod val="75000"/>
                </a:schemeClr>
              </a:solidFill>
            </a:endParaRPr>
          </a:p>
        </p:txBody>
      </p:sp>
      <p:sp>
        <p:nvSpPr>
          <p:cNvPr id="3" name="Content Placeholder 2"/>
          <p:cNvSpPr>
            <a:spLocks noGrp="1"/>
          </p:cNvSpPr>
          <p:nvPr>
            <p:ph idx="1"/>
          </p:nvPr>
        </p:nvSpPr>
        <p:spPr>
          <a:xfrm>
            <a:off x="533400" y="1219201"/>
            <a:ext cx="8229600" cy="5638800"/>
          </a:xfrm>
        </p:spPr>
        <p:txBody>
          <a:bodyPr/>
          <a:lstStyle/>
          <a:p>
            <a:pPr>
              <a:buClr>
                <a:schemeClr val="accent1">
                  <a:lumMod val="75000"/>
                </a:schemeClr>
              </a:buClr>
              <a:buFont typeface="Wingdings" pitchFamily="2" charset="2"/>
              <a:buChar char="§"/>
            </a:pPr>
            <a:r>
              <a:rPr lang="en-US" dirty="0" smtClean="0"/>
              <a:t>Biking, hiking, photography, birding</a:t>
            </a:r>
          </a:p>
          <a:p>
            <a:pPr>
              <a:buClr>
                <a:schemeClr val="accent1">
                  <a:lumMod val="75000"/>
                </a:schemeClr>
              </a:buClr>
              <a:buFont typeface="Wingdings" pitchFamily="2" charset="2"/>
              <a:buChar char="§"/>
            </a:pPr>
            <a:r>
              <a:rPr lang="en-US" dirty="0" smtClean="0"/>
              <a:t>Gardening, nature, environmentally-minded</a:t>
            </a:r>
          </a:p>
          <a:p>
            <a:pPr>
              <a:buClr>
                <a:schemeClr val="accent1">
                  <a:lumMod val="75000"/>
                </a:schemeClr>
              </a:buClr>
              <a:buFont typeface="Wingdings" pitchFamily="2" charset="2"/>
              <a:buChar char="§"/>
            </a:pPr>
            <a:r>
              <a:rPr lang="en-US" dirty="0" smtClean="0"/>
              <a:t>The arts, food</a:t>
            </a:r>
          </a:p>
          <a:p>
            <a:pPr>
              <a:buClr>
                <a:schemeClr val="accent1">
                  <a:lumMod val="75000"/>
                </a:schemeClr>
              </a:buClr>
              <a:buFont typeface="Wingdings" pitchFamily="2" charset="2"/>
              <a:buChar char="§"/>
            </a:pPr>
            <a:r>
              <a:rPr lang="en-US" dirty="0" smtClean="0"/>
              <a:t>Language learners</a:t>
            </a:r>
          </a:p>
          <a:p>
            <a:pPr>
              <a:buClr>
                <a:schemeClr val="accent1">
                  <a:lumMod val="75000"/>
                </a:schemeClr>
              </a:buClr>
              <a:buFont typeface="Wingdings" pitchFamily="2" charset="2"/>
              <a:buChar char="§"/>
            </a:pPr>
            <a:r>
              <a:rPr lang="en-US" dirty="0" smtClean="0"/>
              <a:t>Women’s organizations</a:t>
            </a:r>
          </a:p>
          <a:p>
            <a:pPr>
              <a:buClr>
                <a:schemeClr val="accent1">
                  <a:lumMod val="75000"/>
                </a:schemeClr>
              </a:buClr>
              <a:buFont typeface="Wingdings" pitchFamily="2" charset="2"/>
              <a:buChar char="§"/>
            </a:pPr>
            <a:r>
              <a:rPr lang="en-US" dirty="0" smtClean="0"/>
              <a:t>If a club designs a program that includes an activity with a special interest, then they can ask that special interest group to help out or </a:t>
            </a:r>
            <a:r>
              <a:rPr lang="en-US" dirty="0" smtClean="0"/>
              <a:t>participate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1243</Words>
  <Application>Microsoft Office PowerPoint</Application>
  <PresentationFormat>On-screen Show (4:3)</PresentationFormat>
  <Paragraphs>134</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Why Connect with Groups of People?</vt:lpstr>
      <vt:lpstr>Do What Works for Your Club</vt:lpstr>
      <vt:lpstr>Large Number of Potential Members</vt:lpstr>
      <vt:lpstr>Meetup and Other Internet Groups</vt:lpstr>
      <vt:lpstr>Example from Western Michigan</vt:lpstr>
      <vt:lpstr>Survey Your Members to Find Out Their Connections in the Community</vt:lpstr>
      <vt:lpstr>Special Interest Groups/Clubs</vt:lpstr>
      <vt:lpstr>Volunteer and Service Organizations</vt:lpstr>
      <vt:lpstr>Professional Groups</vt:lpstr>
      <vt:lpstr>Like-minded Organizations</vt:lpstr>
      <vt:lpstr>Religious Groups</vt:lpstr>
      <vt:lpstr>FFGM Has Developed a Relationship with the Sikh Community</vt:lpstr>
      <vt:lpstr>Ethnic Groups</vt:lpstr>
      <vt:lpstr>Universities/Schools</vt:lpstr>
      <vt:lpstr>Go Out and Sell FF</vt:lpstr>
      <vt:lpstr>Connect with a Large Audience through the Media</vt:lpstr>
      <vt:lpstr>Example from Western Michigan</vt:lpstr>
      <vt:lpstr>Recruiting Diverse Members</vt:lpstr>
      <vt:lpstr>Example of Recruiting NextGen Members from Other Groups</vt:lpstr>
      <vt:lpstr>Slide 22</vt:lpstr>
      <vt:lpstr>Dinner for International Institute Program Participants</vt:lpstr>
      <vt:lpstr>Open World Visitors from Ukraine</vt:lpstr>
      <vt:lpstr>Summary</vt:lpstr>
      <vt:lpstr>Example of Recruiting People with a Special Interest when Hosting a Themed Exchange</vt:lpstr>
      <vt:lpstr>Slide 27</vt:lpstr>
      <vt:lpstr>Example of Working with Peace Corps</vt:lpstr>
      <vt:lpstr>Milwaukee World Friendship Day</vt:lpstr>
      <vt:lpstr>Slide 30</vt:lpstr>
      <vt:lpstr>Groups FFI is Working With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Dave</cp:lastModifiedBy>
  <cp:revision>166</cp:revision>
  <dcterms:created xsi:type="dcterms:W3CDTF">2015-04-29T16:56:59Z</dcterms:created>
  <dcterms:modified xsi:type="dcterms:W3CDTF">2016-04-27T19:54:55Z</dcterms:modified>
</cp:coreProperties>
</file>