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3" r:id="rId3"/>
    <p:sldId id="285" r:id="rId4"/>
    <p:sldId id="264" r:id="rId5"/>
    <p:sldId id="266" r:id="rId6"/>
    <p:sldId id="288" r:id="rId7"/>
    <p:sldId id="284" r:id="rId8"/>
    <p:sldId id="265" r:id="rId9"/>
    <p:sldId id="289" r:id="rId10"/>
    <p:sldId id="280" r:id="rId11"/>
    <p:sldId id="290" r:id="rId12"/>
    <p:sldId id="291" r:id="rId13"/>
    <p:sldId id="277" r:id="rId14"/>
    <p:sldId id="293" r:id="rId15"/>
    <p:sldId id="292" r:id="rId16"/>
    <p:sldId id="278" r:id="rId17"/>
    <p:sldId id="274" r:id="rId18"/>
    <p:sldId id="275" r:id="rId19"/>
    <p:sldId id="276" r:id="rId20"/>
    <p:sldId id="300" r:id="rId21"/>
    <p:sldId id="294" r:id="rId22"/>
    <p:sldId id="295"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E00"/>
    <a:srgbClr val="E6A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622EC1-4F1A-45CB-B07F-833819DC152D}" type="datetimeFigureOut">
              <a:rPr lang="en-US" smtClean="0"/>
              <a:t>4/17/2018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2DB18-8459-436A-9D3F-3125A2BB5CEA}" type="slidenum">
              <a:rPr lang="en-US" smtClean="0"/>
              <a:t>‹#›</a:t>
            </a:fld>
            <a:endParaRPr lang="en-US"/>
          </a:p>
        </p:txBody>
      </p:sp>
    </p:spTree>
    <p:extLst>
      <p:ext uri="{BB962C8B-B14F-4D97-AF65-F5344CB8AC3E}">
        <p14:creationId xmlns:p14="http://schemas.microsoft.com/office/powerpoint/2010/main" val="386731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0BFE7-5E52-6A41-9584-6B6EABBB0815}" type="slidenum">
              <a:rPr lang="en-US" smtClean="0"/>
              <a:pPr/>
              <a:t>2</a:t>
            </a:fld>
            <a:endParaRPr lang="en-US"/>
          </a:p>
        </p:txBody>
      </p:sp>
    </p:spTree>
    <p:extLst>
      <p:ext uri="{BB962C8B-B14F-4D97-AF65-F5344CB8AC3E}">
        <p14:creationId xmlns:p14="http://schemas.microsoft.com/office/powerpoint/2010/main" val="300754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0BFE7-5E52-6A41-9584-6B6EABBB0815}" type="slidenum">
              <a:rPr lang="en-US" smtClean="0"/>
              <a:pPr/>
              <a:t>14</a:t>
            </a:fld>
            <a:endParaRPr lang="en-US"/>
          </a:p>
        </p:txBody>
      </p:sp>
    </p:spTree>
    <p:extLst>
      <p:ext uri="{BB962C8B-B14F-4D97-AF65-F5344CB8AC3E}">
        <p14:creationId xmlns:p14="http://schemas.microsoft.com/office/powerpoint/2010/main" val="413943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0BFE7-5E52-6A41-9584-6B6EABBB0815}" type="slidenum">
              <a:rPr lang="en-US" smtClean="0"/>
              <a:pPr/>
              <a:t>20</a:t>
            </a:fld>
            <a:endParaRPr lang="en-US"/>
          </a:p>
        </p:txBody>
      </p:sp>
    </p:spTree>
    <p:extLst>
      <p:ext uri="{BB962C8B-B14F-4D97-AF65-F5344CB8AC3E}">
        <p14:creationId xmlns:p14="http://schemas.microsoft.com/office/powerpoint/2010/main" val="147038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A5EA-3B1A-4337-9A44-2FA9079CFA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891ED6-AE8A-45B3-8E48-6FB31E9FB4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682A8E-FECE-43C1-9158-8A9B56D8833E}"/>
              </a:ext>
            </a:extLst>
          </p:cNvPr>
          <p:cNvSpPr>
            <a:spLocks noGrp="1"/>
          </p:cNvSpPr>
          <p:nvPr>
            <p:ph type="dt" sz="half" idx="10"/>
          </p:nvPr>
        </p:nvSpPr>
        <p:spPr/>
        <p:txBody>
          <a:bodyPr/>
          <a:lstStyle/>
          <a:p>
            <a:fld id="{E500A47C-029F-4C11-941E-20A41F788BF3}" type="datetimeFigureOut">
              <a:rPr lang="en-US" smtClean="0"/>
              <a:t>4/17/2018</a:t>
            </a:fld>
            <a:endParaRPr lang="en-US"/>
          </a:p>
        </p:txBody>
      </p:sp>
      <p:sp>
        <p:nvSpPr>
          <p:cNvPr id="5" name="Footer Placeholder 4">
            <a:extLst>
              <a:ext uri="{FF2B5EF4-FFF2-40B4-BE49-F238E27FC236}">
                <a16:creationId xmlns:a16="http://schemas.microsoft.com/office/drawing/2014/main" id="{B3916DC4-CE16-45FB-A5E8-A54371C60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4DA2E-8A35-4217-8D58-1AE64EE52EE9}"/>
              </a:ext>
            </a:extLst>
          </p:cNvPr>
          <p:cNvSpPr>
            <a:spLocks noGrp="1"/>
          </p:cNvSpPr>
          <p:nvPr>
            <p:ph type="sldNum" sz="quarter" idx="12"/>
          </p:nvPr>
        </p:nvSpPr>
        <p:spPr/>
        <p:txBody>
          <a:bodyPr/>
          <a:lstStyle/>
          <a:p>
            <a:fld id="{95547872-0883-4419-8FA0-8A190A32D20B}" type="slidenum">
              <a:rPr lang="en-US" smtClean="0"/>
              <a:t>‹#›</a:t>
            </a:fld>
            <a:endParaRPr lang="en-US"/>
          </a:p>
        </p:txBody>
      </p:sp>
    </p:spTree>
    <p:extLst>
      <p:ext uri="{BB962C8B-B14F-4D97-AF65-F5344CB8AC3E}">
        <p14:creationId xmlns:p14="http://schemas.microsoft.com/office/powerpoint/2010/main" val="116416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CD4BC-4FC0-4B0C-9214-A1CADF2B59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248280-EE1C-4F75-B9C5-6FB71B89FF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24EFA-DDDE-4AE8-A88B-EC4E044C7F5F}"/>
              </a:ext>
            </a:extLst>
          </p:cNvPr>
          <p:cNvSpPr>
            <a:spLocks noGrp="1"/>
          </p:cNvSpPr>
          <p:nvPr>
            <p:ph type="dt" sz="half" idx="10"/>
          </p:nvPr>
        </p:nvSpPr>
        <p:spPr/>
        <p:txBody>
          <a:bodyPr/>
          <a:lstStyle/>
          <a:p>
            <a:fld id="{E500A47C-029F-4C11-941E-20A41F788BF3}" type="datetimeFigureOut">
              <a:rPr lang="en-US" smtClean="0"/>
              <a:t>4/17/2018</a:t>
            </a:fld>
            <a:endParaRPr lang="en-US"/>
          </a:p>
        </p:txBody>
      </p:sp>
      <p:sp>
        <p:nvSpPr>
          <p:cNvPr id="5" name="Footer Placeholder 4">
            <a:extLst>
              <a:ext uri="{FF2B5EF4-FFF2-40B4-BE49-F238E27FC236}">
                <a16:creationId xmlns:a16="http://schemas.microsoft.com/office/drawing/2014/main" id="{D50450AA-0327-4152-AAA3-846562D7E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7A7E0-78D6-4BE3-BEE2-95EEBFDDA50A}"/>
              </a:ext>
            </a:extLst>
          </p:cNvPr>
          <p:cNvSpPr>
            <a:spLocks noGrp="1"/>
          </p:cNvSpPr>
          <p:nvPr>
            <p:ph type="sldNum" sz="quarter" idx="12"/>
          </p:nvPr>
        </p:nvSpPr>
        <p:spPr/>
        <p:txBody>
          <a:bodyPr/>
          <a:lstStyle/>
          <a:p>
            <a:fld id="{95547872-0883-4419-8FA0-8A190A32D20B}" type="slidenum">
              <a:rPr lang="en-US" smtClean="0"/>
              <a:t>‹#›</a:t>
            </a:fld>
            <a:endParaRPr lang="en-US"/>
          </a:p>
        </p:txBody>
      </p:sp>
    </p:spTree>
    <p:extLst>
      <p:ext uri="{BB962C8B-B14F-4D97-AF65-F5344CB8AC3E}">
        <p14:creationId xmlns:p14="http://schemas.microsoft.com/office/powerpoint/2010/main" val="95856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BB3245-EF93-4AEC-AD42-4817E1347B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243B37-0068-460F-AD7C-A7819498A9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7D918-7682-4ED3-BA1C-17985C9B6C57}"/>
              </a:ext>
            </a:extLst>
          </p:cNvPr>
          <p:cNvSpPr>
            <a:spLocks noGrp="1"/>
          </p:cNvSpPr>
          <p:nvPr>
            <p:ph type="dt" sz="half" idx="10"/>
          </p:nvPr>
        </p:nvSpPr>
        <p:spPr/>
        <p:txBody>
          <a:bodyPr/>
          <a:lstStyle/>
          <a:p>
            <a:fld id="{E500A47C-029F-4C11-941E-20A41F788BF3}" type="datetimeFigureOut">
              <a:rPr lang="en-US" smtClean="0"/>
              <a:t>4/17/2018</a:t>
            </a:fld>
            <a:endParaRPr lang="en-US"/>
          </a:p>
        </p:txBody>
      </p:sp>
      <p:sp>
        <p:nvSpPr>
          <p:cNvPr id="5" name="Footer Placeholder 4">
            <a:extLst>
              <a:ext uri="{FF2B5EF4-FFF2-40B4-BE49-F238E27FC236}">
                <a16:creationId xmlns:a16="http://schemas.microsoft.com/office/drawing/2014/main" id="{A5F21B5C-1E38-4976-92DE-3BB3E3C6B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FDBBC-A15E-4550-A1BC-CC36D8014C83}"/>
              </a:ext>
            </a:extLst>
          </p:cNvPr>
          <p:cNvSpPr>
            <a:spLocks noGrp="1"/>
          </p:cNvSpPr>
          <p:nvPr>
            <p:ph type="sldNum" sz="quarter" idx="12"/>
          </p:nvPr>
        </p:nvSpPr>
        <p:spPr/>
        <p:txBody>
          <a:bodyPr/>
          <a:lstStyle/>
          <a:p>
            <a:fld id="{95547872-0883-4419-8FA0-8A190A32D20B}" type="slidenum">
              <a:rPr lang="en-US" smtClean="0"/>
              <a:t>‹#›</a:t>
            </a:fld>
            <a:endParaRPr lang="en-US"/>
          </a:p>
        </p:txBody>
      </p:sp>
    </p:spTree>
    <p:extLst>
      <p:ext uri="{BB962C8B-B14F-4D97-AF65-F5344CB8AC3E}">
        <p14:creationId xmlns:p14="http://schemas.microsoft.com/office/powerpoint/2010/main" val="266394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9002D-356E-4783-B8C5-0CF68B8D8F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5CAB28-EEC9-4B14-B5B6-4EFA2BDB27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42132-3C36-431B-B693-4CFCC636059A}"/>
              </a:ext>
            </a:extLst>
          </p:cNvPr>
          <p:cNvSpPr>
            <a:spLocks noGrp="1"/>
          </p:cNvSpPr>
          <p:nvPr>
            <p:ph type="dt" sz="half" idx="10"/>
          </p:nvPr>
        </p:nvSpPr>
        <p:spPr/>
        <p:txBody>
          <a:bodyPr/>
          <a:lstStyle/>
          <a:p>
            <a:fld id="{E500A47C-029F-4C11-941E-20A41F788BF3}" type="datetimeFigureOut">
              <a:rPr lang="en-US" smtClean="0"/>
              <a:t>4/17/2018</a:t>
            </a:fld>
            <a:endParaRPr lang="en-US"/>
          </a:p>
        </p:txBody>
      </p:sp>
      <p:sp>
        <p:nvSpPr>
          <p:cNvPr id="5" name="Footer Placeholder 4">
            <a:extLst>
              <a:ext uri="{FF2B5EF4-FFF2-40B4-BE49-F238E27FC236}">
                <a16:creationId xmlns:a16="http://schemas.microsoft.com/office/drawing/2014/main" id="{B27FB5DA-5168-451C-A7EF-7B2F145B0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D399E-6BC2-400C-80C9-5B9D146A52C9}"/>
              </a:ext>
            </a:extLst>
          </p:cNvPr>
          <p:cNvSpPr>
            <a:spLocks noGrp="1"/>
          </p:cNvSpPr>
          <p:nvPr>
            <p:ph type="sldNum" sz="quarter" idx="12"/>
          </p:nvPr>
        </p:nvSpPr>
        <p:spPr/>
        <p:txBody>
          <a:bodyPr/>
          <a:lstStyle/>
          <a:p>
            <a:fld id="{95547872-0883-4419-8FA0-8A190A32D20B}" type="slidenum">
              <a:rPr lang="en-US" smtClean="0"/>
              <a:t>‹#›</a:t>
            </a:fld>
            <a:endParaRPr lang="en-US"/>
          </a:p>
        </p:txBody>
      </p:sp>
    </p:spTree>
    <p:extLst>
      <p:ext uri="{BB962C8B-B14F-4D97-AF65-F5344CB8AC3E}">
        <p14:creationId xmlns:p14="http://schemas.microsoft.com/office/powerpoint/2010/main" val="200997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8C8DF-ED27-4481-A188-77EB71DB07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EF8800-18FC-4F88-AC2F-6F8BB0662D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DAD5FA-3F23-4385-9886-37DB52260C33}"/>
              </a:ext>
            </a:extLst>
          </p:cNvPr>
          <p:cNvSpPr>
            <a:spLocks noGrp="1"/>
          </p:cNvSpPr>
          <p:nvPr>
            <p:ph type="dt" sz="half" idx="10"/>
          </p:nvPr>
        </p:nvSpPr>
        <p:spPr/>
        <p:txBody>
          <a:bodyPr/>
          <a:lstStyle/>
          <a:p>
            <a:fld id="{E500A47C-029F-4C11-941E-20A41F788BF3}" type="datetimeFigureOut">
              <a:rPr lang="en-US" smtClean="0"/>
              <a:t>4/17/2018</a:t>
            </a:fld>
            <a:endParaRPr lang="en-US"/>
          </a:p>
        </p:txBody>
      </p:sp>
      <p:sp>
        <p:nvSpPr>
          <p:cNvPr id="5" name="Footer Placeholder 4">
            <a:extLst>
              <a:ext uri="{FF2B5EF4-FFF2-40B4-BE49-F238E27FC236}">
                <a16:creationId xmlns:a16="http://schemas.microsoft.com/office/drawing/2014/main" id="{0C44651E-64BE-4D3D-AAA0-2A0EE5753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1AC74-B670-4B1D-B84A-B1B6E39A6B2E}"/>
              </a:ext>
            </a:extLst>
          </p:cNvPr>
          <p:cNvSpPr>
            <a:spLocks noGrp="1"/>
          </p:cNvSpPr>
          <p:nvPr>
            <p:ph type="sldNum" sz="quarter" idx="12"/>
          </p:nvPr>
        </p:nvSpPr>
        <p:spPr/>
        <p:txBody>
          <a:bodyPr/>
          <a:lstStyle/>
          <a:p>
            <a:fld id="{95547872-0883-4419-8FA0-8A190A32D20B}" type="slidenum">
              <a:rPr lang="en-US" smtClean="0"/>
              <a:t>‹#›</a:t>
            </a:fld>
            <a:endParaRPr lang="en-US"/>
          </a:p>
        </p:txBody>
      </p:sp>
    </p:spTree>
    <p:extLst>
      <p:ext uri="{BB962C8B-B14F-4D97-AF65-F5344CB8AC3E}">
        <p14:creationId xmlns:p14="http://schemas.microsoft.com/office/powerpoint/2010/main" val="190186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7D00-0290-4187-8232-69A2CD3F6C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2FFBC-9C6D-4EED-B753-C565612E011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7CE47C-13B2-49E0-826D-0441725FB15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909D17-9AE0-4137-8B21-4CF42C8624DA}"/>
              </a:ext>
            </a:extLst>
          </p:cNvPr>
          <p:cNvSpPr>
            <a:spLocks noGrp="1"/>
          </p:cNvSpPr>
          <p:nvPr>
            <p:ph type="dt" sz="half" idx="10"/>
          </p:nvPr>
        </p:nvSpPr>
        <p:spPr/>
        <p:txBody>
          <a:bodyPr/>
          <a:lstStyle/>
          <a:p>
            <a:fld id="{E500A47C-029F-4C11-941E-20A41F788BF3}" type="datetimeFigureOut">
              <a:rPr lang="en-US" smtClean="0"/>
              <a:t>4/17/2018</a:t>
            </a:fld>
            <a:endParaRPr lang="en-US"/>
          </a:p>
        </p:txBody>
      </p:sp>
      <p:sp>
        <p:nvSpPr>
          <p:cNvPr id="6" name="Footer Placeholder 5">
            <a:extLst>
              <a:ext uri="{FF2B5EF4-FFF2-40B4-BE49-F238E27FC236}">
                <a16:creationId xmlns:a16="http://schemas.microsoft.com/office/drawing/2014/main" id="{7036EF4C-3765-414F-BACC-6C4F10D41F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D4EB3-9A82-4ADF-9AA3-76694D4ABD4F}"/>
              </a:ext>
            </a:extLst>
          </p:cNvPr>
          <p:cNvSpPr>
            <a:spLocks noGrp="1"/>
          </p:cNvSpPr>
          <p:nvPr>
            <p:ph type="sldNum" sz="quarter" idx="12"/>
          </p:nvPr>
        </p:nvSpPr>
        <p:spPr/>
        <p:txBody>
          <a:bodyPr/>
          <a:lstStyle/>
          <a:p>
            <a:fld id="{95547872-0883-4419-8FA0-8A190A32D20B}" type="slidenum">
              <a:rPr lang="en-US" smtClean="0"/>
              <a:t>‹#›</a:t>
            </a:fld>
            <a:endParaRPr lang="en-US"/>
          </a:p>
        </p:txBody>
      </p:sp>
    </p:spTree>
    <p:extLst>
      <p:ext uri="{BB962C8B-B14F-4D97-AF65-F5344CB8AC3E}">
        <p14:creationId xmlns:p14="http://schemas.microsoft.com/office/powerpoint/2010/main" val="276076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77FA-E874-4A7E-A100-97ACBA5792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54B794-5E55-49A4-9A42-ABF1489C0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562189-52DB-4D5F-9780-8B2D04E397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A56E04-692F-46DA-BF9C-CE283680B8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FBFB22-481F-489B-94A4-65498CE16A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DBB828-2A34-4F31-BB4D-9AEE1D9CCC68}"/>
              </a:ext>
            </a:extLst>
          </p:cNvPr>
          <p:cNvSpPr>
            <a:spLocks noGrp="1"/>
          </p:cNvSpPr>
          <p:nvPr>
            <p:ph type="dt" sz="half" idx="10"/>
          </p:nvPr>
        </p:nvSpPr>
        <p:spPr/>
        <p:txBody>
          <a:bodyPr/>
          <a:lstStyle/>
          <a:p>
            <a:fld id="{E500A47C-029F-4C11-941E-20A41F788BF3}" type="datetimeFigureOut">
              <a:rPr lang="en-US" smtClean="0"/>
              <a:t>4/17/2018</a:t>
            </a:fld>
            <a:endParaRPr lang="en-US"/>
          </a:p>
        </p:txBody>
      </p:sp>
      <p:sp>
        <p:nvSpPr>
          <p:cNvPr id="8" name="Footer Placeholder 7">
            <a:extLst>
              <a:ext uri="{FF2B5EF4-FFF2-40B4-BE49-F238E27FC236}">
                <a16:creationId xmlns:a16="http://schemas.microsoft.com/office/drawing/2014/main" id="{F2A10585-C5CD-43E4-8EB6-94F147487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893258-CE31-4369-AC21-10E63EE03CD1}"/>
              </a:ext>
            </a:extLst>
          </p:cNvPr>
          <p:cNvSpPr>
            <a:spLocks noGrp="1"/>
          </p:cNvSpPr>
          <p:nvPr>
            <p:ph type="sldNum" sz="quarter" idx="12"/>
          </p:nvPr>
        </p:nvSpPr>
        <p:spPr/>
        <p:txBody>
          <a:bodyPr/>
          <a:lstStyle/>
          <a:p>
            <a:fld id="{95547872-0883-4419-8FA0-8A190A32D20B}" type="slidenum">
              <a:rPr lang="en-US" smtClean="0"/>
              <a:t>‹#›</a:t>
            </a:fld>
            <a:endParaRPr lang="en-US"/>
          </a:p>
        </p:txBody>
      </p:sp>
    </p:spTree>
    <p:extLst>
      <p:ext uri="{BB962C8B-B14F-4D97-AF65-F5344CB8AC3E}">
        <p14:creationId xmlns:p14="http://schemas.microsoft.com/office/powerpoint/2010/main" val="290906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F656-D30B-4B82-896B-11C0B96C3A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4F4AEA-9F44-428B-960B-4F1CDC4EA909}"/>
              </a:ext>
            </a:extLst>
          </p:cNvPr>
          <p:cNvSpPr>
            <a:spLocks noGrp="1"/>
          </p:cNvSpPr>
          <p:nvPr>
            <p:ph type="dt" sz="half" idx="10"/>
          </p:nvPr>
        </p:nvSpPr>
        <p:spPr/>
        <p:txBody>
          <a:bodyPr/>
          <a:lstStyle/>
          <a:p>
            <a:fld id="{E500A47C-029F-4C11-941E-20A41F788BF3}" type="datetimeFigureOut">
              <a:rPr lang="en-US" smtClean="0"/>
              <a:t>4/17/2018</a:t>
            </a:fld>
            <a:endParaRPr lang="en-US"/>
          </a:p>
        </p:txBody>
      </p:sp>
      <p:sp>
        <p:nvSpPr>
          <p:cNvPr id="4" name="Footer Placeholder 3">
            <a:extLst>
              <a:ext uri="{FF2B5EF4-FFF2-40B4-BE49-F238E27FC236}">
                <a16:creationId xmlns:a16="http://schemas.microsoft.com/office/drawing/2014/main" id="{CE184C09-2C0D-4D44-92E4-F7FFF7774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6B63ED-C1F3-43AE-A2EA-92C7DA573D4B}"/>
              </a:ext>
            </a:extLst>
          </p:cNvPr>
          <p:cNvSpPr>
            <a:spLocks noGrp="1"/>
          </p:cNvSpPr>
          <p:nvPr>
            <p:ph type="sldNum" sz="quarter" idx="12"/>
          </p:nvPr>
        </p:nvSpPr>
        <p:spPr/>
        <p:txBody>
          <a:bodyPr/>
          <a:lstStyle/>
          <a:p>
            <a:fld id="{95547872-0883-4419-8FA0-8A190A32D20B}" type="slidenum">
              <a:rPr lang="en-US" smtClean="0"/>
              <a:t>‹#›</a:t>
            </a:fld>
            <a:endParaRPr lang="en-US"/>
          </a:p>
        </p:txBody>
      </p:sp>
    </p:spTree>
    <p:extLst>
      <p:ext uri="{BB962C8B-B14F-4D97-AF65-F5344CB8AC3E}">
        <p14:creationId xmlns:p14="http://schemas.microsoft.com/office/powerpoint/2010/main" val="4217092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DB0D8-939E-419B-86AE-67ECC4C6800E}"/>
              </a:ext>
            </a:extLst>
          </p:cNvPr>
          <p:cNvSpPr>
            <a:spLocks noGrp="1"/>
          </p:cNvSpPr>
          <p:nvPr>
            <p:ph type="dt" sz="half" idx="10"/>
          </p:nvPr>
        </p:nvSpPr>
        <p:spPr/>
        <p:txBody>
          <a:bodyPr/>
          <a:lstStyle/>
          <a:p>
            <a:fld id="{E500A47C-029F-4C11-941E-20A41F788BF3}" type="datetimeFigureOut">
              <a:rPr lang="en-US" smtClean="0"/>
              <a:t>4/17/2018</a:t>
            </a:fld>
            <a:endParaRPr lang="en-US"/>
          </a:p>
        </p:txBody>
      </p:sp>
      <p:sp>
        <p:nvSpPr>
          <p:cNvPr id="3" name="Footer Placeholder 2">
            <a:extLst>
              <a:ext uri="{FF2B5EF4-FFF2-40B4-BE49-F238E27FC236}">
                <a16:creationId xmlns:a16="http://schemas.microsoft.com/office/drawing/2014/main" id="{0A48E51F-03AC-4A0F-ABF1-119CE24F83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09BD2C-5844-49FD-ABD3-30963B417D4B}"/>
              </a:ext>
            </a:extLst>
          </p:cNvPr>
          <p:cNvSpPr>
            <a:spLocks noGrp="1"/>
          </p:cNvSpPr>
          <p:nvPr>
            <p:ph type="sldNum" sz="quarter" idx="12"/>
          </p:nvPr>
        </p:nvSpPr>
        <p:spPr/>
        <p:txBody>
          <a:bodyPr/>
          <a:lstStyle/>
          <a:p>
            <a:fld id="{95547872-0883-4419-8FA0-8A190A32D20B}" type="slidenum">
              <a:rPr lang="en-US" smtClean="0"/>
              <a:t>‹#›</a:t>
            </a:fld>
            <a:endParaRPr lang="en-US"/>
          </a:p>
        </p:txBody>
      </p:sp>
    </p:spTree>
    <p:extLst>
      <p:ext uri="{BB962C8B-B14F-4D97-AF65-F5344CB8AC3E}">
        <p14:creationId xmlns:p14="http://schemas.microsoft.com/office/powerpoint/2010/main" val="293185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6B83A-07ED-47C8-A184-DFED52414D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EF3150-BD54-4268-8B38-FF90E89822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C7C26A-4FF4-44F4-8F20-A975B2D7F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DB49C8-8113-4B59-AC80-2405A66D488D}"/>
              </a:ext>
            </a:extLst>
          </p:cNvPr>
          <p:cNvSpPr>
            <a:spLocks noGrp="1"/>
          </p:cNvSpPr>
          <p:nvPr>
            <p:ph type="dt" sz="half" idx="10"/>
          </p:nvPr>
        </p:nvSpPr>
        <p:spPr/>
        <p:txBody>
          <a:bodyPr/>
          <a:lstStyle/>
          <a:p>
            <a:fld id="{E500A47C-029F-4C11-941E-20A41F788BF3}" type="datetimeFigureOut">
              <a:rPr lang="en-US" smtClean="0"/>
              <a:t>4/17/2018</a:t>
            </a:fld>
            <a:endParaRPr lang="en-US"/>
          </a:p>
        </p:txBody>
      </p:sp>
      <p:sp>
        <p:nvSpPr>
          <p:cNvPr id="6" name="Footer Placeholder 5">
            <a:extLst>
              <a:ext uri="{FF2B5EF4-FFF2-40B4-BE49-F238E27FC236}">
                <a16:creationId xmlns:a16="http://schemas.microsoft.com/office/drawing/2014/main" id="{E8EFEFD3-412F-4077-985C-5D84A05E1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102DF-F87F-4528-A320-7C00DFC0F06F}"/>
              </a:ext>
            </a:extLst>
          </p:cNvPr>
          <p:cNvSpPr>
            <a:spLocks noGrp="1"/>
          </p:cNvSpPr>
          <p:nvPr>
            <p:ph type="sldNum" sz="quarter" idx="12"/>
          </p:nvPr>
        </p:nvSpPr>
        <p:spPr/>
        <p:txBody>
          <a:bodyPr/>
          <a:lstStyle/>
          <a:p>
            <a:fld id="{95547872-0883-4419-8FA0-8A190A32D20B}" type="slidenum">
              <a:rPr lang="en-US" smtClean="0"/>
              <a:t>‹#›</a:t>
            </a:fld>
            <a:endParaRPr lang="en-US"/>
          </a:p>
        </p:txBody>
      </p:sp>
    </p:spTree>
    <p:extLst>
      <p:ext uri="{BB962C8B-B14F-4D97-AF65-F5344CB8AC3E}">
        <p14:creationId xmlns:p14="http://schemas.microsoft.com/office/powerpoint/2010/main" val="1787218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B4F3C-266E-4E7F-BDFE-A1974B5D40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C1AB0E-6436-46A0-9847-41BF317DEA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7D2781-FA69-4FA7-8291-50851C65E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601B08-0C2E-44F2-B58F-78C9651A2BAB}"/>
              </a:ext>
            </a:extLst>
          </p:cNvPr>
          <p:cNvSpPr>
            <a:spLocks noGrp="1"/>
          </p:cNvSpPr>
          <p:nvPr>
            <p:ph type="dt" sz="half" idx="10"/>
          </p:nvPr>
        </p:nvSpPr>
        <p:spPr/>
        <p:txBody>
          <a:bodyPr/>
          <a:lstStyle/>
          <a:p>
            <a:fld id="{E500A47C-029F-4C11-941E-20A41F788BF3}" type="datetimeFigureOut">
              <a:rPr lang="en-US" smtClean="0"/>
              <a:t>4/17/2018</a:t>
            </a:fld>
            <a:endParaRPr lang="en-US"/>
          </a:p>
        </p:txBody>
      </p:sp>
      <p:sp>
        <p:nvSpPr>
          <p:cNvPr id="6" name="Footer Placeholder 5">
            <a:extLst>
              <a:ext uri="{FF2B5EF4-FFF2-40B4-BE49-F238E27FC236}">
                <a16:creationId xmlns:a16="http://schemas.microsoft.com/office/drawing/2014/main" id="{B9FDFD8D-916E-4BA1-897A-11360B2E6E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7F5E2B-7A4F-4D95-8A5E-CFA68AEFF617}"/>
              </a:ext>
            </a:extLst>
          </p:cNvPr>
          <p:cNvSpPr>
            <a:spLocks noGrp="1"/>
          </p:cNvSpPr>
          <p:nvPr>
            <p:ph type="sldNum" sz="quarter" idx="12"/>
          </p:nvPr>
        </p:nvSpPr>
        <p:spPr/>
        <p:txBody>
          <a:bodyPr/>
          <a:lstStyle/>
          <a:p>
            <a:fld id="{95547872-0883-4419-8FA0-8A190A32D20B}" type="slidenum">
              <a:rPr lang="en-US" smtClean="0"/>
              <a:t>‹#›</a:t>
            </a:fld>
            <a:endParaRPr lang="en-US"/>
          </a:p>
        </p:txBody>
      </p:sp>
    </p:spTree>
    <p:extLst>
      <p:ext uri="{BB962C8B-B14F-4D97-AF65-F5344CB8AC3E}">
        <p14:creationId xmlns:p14="http://schemas.microsoft.com/office/powerpoint/2010/main" val="1346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ABE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874793-E3DF-4DDF-9638-32767B480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096B77-7F33-4235-8DFB-AA0F71676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434AC-2A9C-4919-B73D-20302D115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00A47C-029F-4C11-941E-20A41F788BF3}" type="datetimeFigureOut">
              <a:rPr lang="en-US" smtClean="0"/>
              <a:t>4/17/2018</a:t>
            </a:fld>
            <a:endParaRPr lang="en-US"/>
          </a:p>
        </p:txBody>
      </p:sp>
      <p:sp>
        <p:nvSpPr>
          <p:cNvPr id="5" name="Footer Placeholder 4">
            <a:extLst>
              <a:ext uri="{FF2B5EF4-FFF2-40B4-BE49-F238E27FC236}">
                <a16:creationId xmlns:a16="http://schemas.microsoft.com/office/drawing/2014/main" id="{85B226B4-E69D-4C20-B18E-7139C6CCE4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A234A1-8594-4901-9179-C4EA771A1C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47872-0883-4419-8FA0-8A190A32D20B}" type="slidenum">
              <a:rPr lang="en-US" smtClean="0"/>
              <a:t>‹#›</a:t>
            </a:fld>
            <a:endParaRPr lang="en-US"/>
          </a:p>
        </p:txBody>
      </p:sp>
    </p:spTree>
    <p:extLst>
      <p:ext uri="{BB962C8B-B14F-4D97-AF65-F5344CB8AC3E}">
        <p14:creationId xmlns:p14="http://schemas.microsoft.com/office/powerpoint/2010/main" val="2205106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656B-E683-4780-8C7E-5C365B2F02DE}"/>
              </a:ext>
            </a:extLst>
          </p:cNvPr>
          <p:cNvSpPr>
            <a:spLocks noGrp="1"/>
          </p:cNvSpPr>
          <p:nvPr>
            <p:ph type="ctrTitle"/>
          </p:nvPr>
        </p:nvSpPr>
        <p:spPr/>
        <p:txBody>
          <a:bodyPr>
            <a:normAutofit/>
          </a:bodyPr>
          <a:lstStyle/>
          <a:p>
            <a:r>
              <a:rPr lang="en-US" sz="4800" dirty="0">
                <a:latin typeface="Arial" panose="020B0604020202020204" pitchFamily="34" charset="0"/>
                <a:cs typeface="Arial" panose="020B0604020202020204" pitchFamily="34" charset="0"/>
              </a:rPr>
              <a:t>Using a Retreat to Establish Club Goals</a:t>
            </a:r>
          </a:p>
        </p:txBody>
      </p:sp>
      <p:sp>
        <p:nvSpPr>
          <p:cNvPr id="3" name="Subtitle 2">
            <a:extLst>
              <a:ext uri="{FF2B5EF4-FFF2-40B4-BE49-F238E27FC236}">
                <a16:creationId xmlns:a16="http://schemas.microsoft.com/office/drawing/2014/main" id="{E954D0E4-AFCF-4894-BACE-AF6C591A22D5}"/>
              </a:ext>
            </a:extLst>
          </p:cNvPr>
          <p:cNvSpPr>
            <a:spLocks noGrp="1"/>
          </p:cNvSpPr>
          <p:nvPr>
            <p:ph type="subTitle" idx="1"/>
          </p:nvPr>
        </p:nvSpPr>
        <p:spPr>
          <a:xfrm>
            <a:off x="1397390" y="4544574"/>
            <a:ext cx="9144000" cy="1655762"/>
          </a:xfrm>
        </p:spPr>
        <p:txBody>
          <a:bodyPr>
            <a:normAutofit/>
          </a:bodyPr>
          <a:lstStyle/>
          <a:p>
            <a:r>
              <a:rPr lang="en-US" sz="3600" dirty="0">
                <a:latin typeface="Arial" panose="020B0604020202020204" pitchFamily="34" charset="0"/>
                <a:cs typeface="Arial" panose="020B0604020202020204" pitchFamily="34" charset="0"/>
              </a:rPr>
              <a:t>Friendship Force of Northern Illinois</a:t>
            </a:r>
          </a:p>
        </p:txBody>
      </p:sp>
    </p:spTree>
    <p:extLst>
      <p:ext uri="{BB962C8B-B14F-4D97-AF65-F5344CB8AC3E}">
        <p14:creationId xmlns:p14="http://schemas.microsoft.com/office/powerpoint/2010/main" val="3791739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1" y="-34253"/>
            <a:ext cx="8875059" cy="1143000"/>
          </a:xfrm>
        </p:spPr>
        <p:txBody>
          <a:bodyPr>
            <a:normAutofit fontScale="90000"/>
          </a:bodyPr>
          <a:lstStyle/>
          <a:p>
            <a:br>
              <a:rPr lang="en-US" dirty="0">
                <a:latin typeface="Optima"/>
                <a:cs typeface="Optima"/>
              </a:rPr>
            </a:br>
            <a:endParaRPr lang="en-US" dirty="0">
              <a:latin typeface="Optima"/>
              <a:cs typeface="Optima"/>
            </a:endParaRPr>
          </a:p>
        </p:txBody>
      </p:sp>
      <p:sp>
        <p:nvSpPr>
          <p:cNvPr id="3" name="TextBox 2"/>
          <p:cNvSpPr txBox="1"/>
          <p:nvPr/>
        </p:nvSpPr>
        <p:spPr>
          <a:xfrm>
            <a:off x="1658471" y="253310"/>
            <a:ext cx="8875059" cy="1721753"/>
          </a:xfrm>
          <a:prstGeom prst="rect">
            <a:avLst/>
          </a:prstGeom>
          <a:noFill/>
        </p:spPr>
        <p:txBody>
          <a:bodyPr wrap="square" rtlCol="0">
            <a:spAutoFit/>
          </a:bodyPr>
          <a:lstStyle/>
          <a:p>
            <a:pPr algn="ctr"/>
            <a:r>
              <a:rPr lang="en-US" sz="5294" cap="small" dirty="0">
                <a:latin typeface="Optima"/>
                <a:cs typeface="Optima"/>
              </a:rPr>
              <a:t>President’s Vision</a:t>
            </a:r>
          </a:p>
          <a:p>
            <a:pPr algn="ctr"/>
            <a:r>
              <a:rPr lang="en-US" sz="5294" dirty="0">
                <a:latin typeface="Optima"/>
                <a:cs typeface="Optima"/>
              </a:rPr>
              <a:t>(an </a:t>
            </a:r>
            <a:r>
              <a:rPr lang="en-US" sz="5294" b="1" i="1" dirty="0">
                <a:latin typeface="Optima"/>
                <a:cs typeface="Optima"/>
              </a:rPr>
              <a:t>example</a:t>
            </a:r>
            <a:r>
              <a:rPr lang="en-US" sz="5294" dirty="0">
                <a:latin typeface="Optima"/>
                <a:cs typeface="Optima"/>
              </a:rPr>
              <a:t>)</a:t>
            </a:r>
          </a:p>
        </p:txBody>
      </p:sp>
      <p:sp>
        <p:nvSpPr>
          <p:cNvPr id="4" name="TextBox 3"/>
          <p:cNvSpPr txBox="1"/>
          <p:nvPr/>
        </p:nvSpPr>
        <p:spPr>
          <a:xfrm>
            <a:off x="1978653" y="2849662"/>
            <a:ext cx="8554876" cy="3351687"/>
          </a:xfrm>
          <a:prstGeom prst="rect">
            <a:avLst/>
          </a:prstGeom>
          <a:noFill/>
        </p:spPr>
        <p:txBody>
          <a:bodyPr wrap="square" rtlCol="0">
            <a:spAutoFit/>
          </a:bodyPr>
          <a:lstStyle/>
          <a:p>
            <a:r>
              <a:rPr lang="en-US" sz="3530" b="1" dirty="0">
                <a:latin typeface="Optima"/>
                <a:cs typeface="Optima"/>
              </a:rPr>
              <a:t>Friendship Force will be known in our community as an organization that reaches out to the local ‘international community,’ seeking to make them feel welcome while helping them to understand the culture they have joined.</a:t>
            </a:r>
            <a:r>
              <a:rPr lang="en-US" sz="3530" dirty="0">
                <a:latin typeface="Optima"/>
                <a:cs typeface="Optima"/>
              </a:rPr>
              <a:t> </a:t>
            </a:r>
          </a:p>
        </p:txBody>
      </p:sp>
    </p:spTree>
    <p:extLst>
      <p:ext uri="{BB962C8B-B14F-4D97-AF65-F5344CB8AC3E}">
        <p14:creationId xmlns:p14="http://schemas.microsoft.com/office/powerpoint/2010/main" val="252333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885600" y="336197"/>
            <a:ext cx="8420801" cy="5715334"/>
          </a:xfrm>
          <a:prstGeom prst="ellipse">
            <a:avLst/>
          </a:prstGeom>
          <a:solidFill>
            <a:schemeClr val="accent4">
              <a:lumMod val="75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2" name="Title 1"/>
          <p:cNvSpPr>
            <a:spLocks noGrp="1"/>
          </p:cNvSpPr>
          <p:nvPr>
            <p:ph type="title"/>
          </p:nvPr>
        </p:nvSpPr>
        <p:spPr>
          <a:xfrm>
            <a:off x="1658471" y="-34253"/>
            <a:ext cx="8875059" cy="1143000"/>
          </a:xfrm>
        </p:spPr>
        <p:txBody>
          <a:bodyPr>
            <a:normAutofit fontScale="90000"/>
          </a:bodyPr>
          <a:lstStyle/>
          <a:p>
            <a:br>
              <a:rPr lang="en-US" dirty="0">
                <a:latin typeface="Optima"/>
                <a:cs typeface="Optima"/>
              </a:rPr>
            </a:br>
            <a:endParaRPr lang="en-US" dirty="0">
              <a:latin typeface="Optima"/>
              <a:cs typeface="Optima"/>
            </a:endParaRPr>
          </a:p>
        </p:txBody>
      </p:sp>
      <p:sp>
        <p:nvSpPr>
          <p:cNvPr id="3" name="TextBox 2"/>
          <p:cNvSpPr txBox="1"/>
          <p:nvPr/>
        </p:nvSpPr>
        <p:spPr>
          <a:xfrm>
            <a:off x="1658471" y="715633"/>
            <a:ext cx="8875059" cy="2536464"/>
          </a:xfrm>
          <a:prstGeom prst="rect">
            <a:avLst/>
          </a:prstGeom>
          <a:noFill/>
        </p:spPr>
        <p:txBody>
          <a:bodyPr wrap="square" rtlCol="0">
            <a:spAutoFit/>
          </a:bodyPr>
          <a:lstStyle/>
          <a:p>
            <a:pPr algn="ctr"/>
            <a:r>
              <a:rPr lang="en-US" sz="5294" dirty="0">
                <a:latin typeface="Optima"/>
                <a:cs typeface="Optima"/>
              </a:rPr>
              <a:t>Participants</a:t>
            </a:r>
          </a:p>
          <a:p>
            <a:pPr algn="ctr"/>
            <a:r>
              <a:rPr lang="en-US" sz="5294" dirty="0">
                <a:latin typeface="Optima"/>
                <a:cs typeface="Optima"/>
              </a:rPr>
              <a:t>Discuss and Refine </a:t>
            </a:r>
          </a:p>
          <a:p>
            <a:pPr algn="ctr"/>
            <a:r>
              <a:rPr lang="en-US" sz="5294" dirty="0">
                <a:latin typeface="Optima"/>
                <a:cs typeface="Optima"/>
              </a:rPr>
              <a:t>this </a:t>
            </a:r>
            <a:r>
              <a:rPr lang="en-US" sz="5294" cap="all" dirty="0">
                <a:latin typeface="Optima"/>
                <a:cs typeface="Optima"/>
              </a:rPr>
              <a:t>Vision</a:t>
            </a:r>
            <a:r>
              <a:rPr lang="en-US" sz="5294" dirty="0">
                <a:latin typeface="Optima"/>
                <a:cs typeface="Optima"/>
              </a:rPr>
              <a:t> as needed.</a:t>
            </a:r>
          </a:p>
        </p:txBody>
      </p:sp>
      <p:sp>
        <p:nvSpPr>
          <p:cNvPr id="5" name="TextBox 4"/>
          <p:cNvSpPr txBox="1"/>
          <p:nvPr/>
        </p:nvSpPr>
        <p:spPr>
          <a:xfrm>
            <a:off x="1658471" y="3712568"/>
            <a:ext cx="8875059" cy="689869"/>
          </a:xfrm>
          <a:prstGeom prst="rect">
            <a:avLst/>
          </a:prstGeom>
          <a:noFill/>
        </p:spPr>
        <p:txBody>
          <a:bodyPr wrap="square" rtlCol="0">
            <a:spAutoFit/>
          </a:bodyPr>
          <a:lstStyle/>
          <a:p>
            <a:pPr algn="ctr"/>
            <a:r>
              <a:rPr lang="en-US" sz="3883" cap="small" dirty="0">
                <a:latin typeface="Optima"/>
                <a:cs typeface="Optima"/>
              </a:rPr>
              <a:t>Participation = Teamwork = Buy-in</a:t>
            </a:r>
          </a:p>
        </p:txBody>
      </p:sp>
    </p:spTree>
    <p:extLst>
      <p:ext uri="{BB962C8B-B14F-4D97-AF65-F5344CB8AC3E}">
        <p14:creationId xmlns:p14="http://schemas.microsoft.com/office/powerpoint/2010/main" val="4116939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885600" y="336197"/>
            <a:ext cx="8420801" cy="5715334"/>
          </a:xfrm>
          <a:prstGeom prst="ellipse">
            <a:avLst/>
          </a:prstGeom>
          <a:solidFill>
            <a:schemeClr val="accent4">
              <a:lumMod val="75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2" name="Title 1"/>
          <p:cNvSpPr>
            <a:spLocks noGrp="1"/>
          </p:cNvSpPr>
          <p:nvPr>
            <p:ph type="title"/>
          </p:nvPr>
        </p:nvSpPr>
        <p:spPr>
          <a:xfrm>
            <a:off x="1658471" y="-34253"/>
            <a:ext cx="8875059" cy="1143000"/>
          </a:xfrm>
        </p:spPr>
        <p:txBody>
          <a:bodyPr>
            <a:normAutofit fontScale="90000"/>
          </a:bodyPr>
          <a:lstStyle/>
          <a:p>
            <a:br>
              <a:rPr lang="en-US" dirty="0">
                <a:latin typeface="Optima"/>
                <a:cs typeface="Optima"/>
              </a:rPr>
            </a:br>
            <a:endParaRPr lang="en-US" dirty="0">
              <a:latin typeface="Optima"/>
              <a:cs typeface="Optima"/>
            </a:endParaRPr>
          </a:p>
        </p:txBody>
      </p:sp>
      <p:sp>
        <p:nvSpPr>
          <p:cNvPr id="3" name="TextBox 2"/>
          <p:cNvSpPr txBox="1"/>
          <p:nvPr/>
        </p:nvSpPr>
        <p:spPr>
          <a:xfrm>
            <a:off x="1658471" y="715633"/>
            <a:ext cx="8875059" cy="2536464"/>
          </a:xfrm>
          <a:prstGeom prst="rect">
            <a:avLst/>
          </a:prstGeom>
          <a:noFill/>
        </p:spPr>
        <p:txBody>
          <a:bodyPr wrap="square" rtlCol="0">
            <a:spAutoFit/>
          </a:bodyPr>
          <a:lstStyle/>
          <a:p>
            <a:pPr algn="ctr"/>
            <a:r>
              <a:rPr lang="en-US" sz="5294" dirty="0">
                <a:latin typeface="Optima"/>
                <a:cs typeface="Optima"/>
              </a:rPr>
              <a:t>Leadership TEAM </a:t>
            </a:r>
          </a:p>
          <a:p>
            <a:pPr algn="ctr"/>
            <a:r>
              <a:rPr lang="en-US" sz="5294" dirty="0">
                <a:latin typeface="Optima"/>
                <a:cs typeface="Optima"/>
              </a:rPr>
              <a:t>develops club GOALS</a:t>
            </a:r>
          </a:p>
          <a:p>
            <a:pPr algn="ctr"/>
            <a:r>
              <a:rPr lang="en-US" sz="5294" dirty="0">
                <a:latin typeface="Optima"/>
                <a:cs typeface="Optima"/>
              </a:rPr>
              <a:t>out of the vision.</a:t>
            </a:r>
          </a:p>
        </p:txBody>
      </p:sp>
      <p:sp>
        <p:nvSpPr>
          <p:cNvPr id="5" name="TextBox 4"/>
          <p:cNvSpPr txBox="1"/>
          <p:nvPr/>
        </p:nvSpPr>
        <p:spPr>
          <a:xfrm>
            <a:off x="1658471" y="3712568"/>
            <a:ext cx="8875059" cy="689869"/>
          </a:xfrm>
          <a:prstGeom prst="rect">
            <a:avLst/>
          </a:prstGeom>
          <a:noFill/>
        </p:spPr>
        <p:txBody>
          <a:bodyPr wrap="square" rtlCol="0">
            <a:spAutoFit/>
          </a:bodyPr>
          <a:lstStyle/>
          <a:p>
            <a:pPr algn="ctr"/>
            <a:r>
              <a:rPr lang="en-US" sz="3883" cap="small" dirty="0">
                <a:latin typeface="Optima"/>
                <a:cs typeface="Optima"/>
              </a:rPr>
              <a:t>Participation = Teamwork = Buy-in</a:t>
            </a:r>
          </a:p>
        </p:txBody>
      </p:sp>
    </p:spTree>
    <p:extLst>
      <p:ext uri="{BB962C8B-B14F-4D97-AF65-F5344CB8AC3E}">
        <p14:creationId xmlns:p14="http://schemas.microsoft.com/office/powerpoint/2010/main" val="2496099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4663" y="1695175"/>
            <a:ext cx="8538867" cy="5162825"/>
          </a:xfrm>
        </p:spPr>
        <p:txBody>
          <a:bodyPr>
            <a:normAutofit/>
          </a:bodyPr>
          <a:lstStyle/>
          <a:p>
            <a:pPr>
              <a:spcBef>
                <a:spcPts val="1652"/>
              </a:spcBef>
            </a:pPr>
            <a:r>
              <a:rPr lang="en-US" sz="3441" b="1" dirty="0"/>
              <a:t>Increase membership by at least 10%;</a:t>
            </a:r>
            <a:endParaRPr lang="en-US" sz="3441" dirty="0"/>
          </a:p>
          <a:p>
            <a:pPr>
              <a:spcBef>
                <a:spcPts val="1652"/>
              </a:spcBef>
            </a:pPr>
            <a:r>
              <a:rPr lang="en-US" sz="3441" b="1" dirty="0"/>
              <a:t>Stay connected to current club members;</a:t>
            </a:r>
            <a:endParaRPr lang="en-US" sz="3441" dirty="0"/>
          </a:p>
          <a:p>
            <a:pPr>
              <a:spcBef>
                <a:spcPts val="1652"/>
              </a:spcBef>
            </a:pPr>
            <a:r>
              <a:rPr lang="en-US" sz="3441" b="1" dirty="0"/>
              <a:t>Become involved in a service project; </a:t>
            </a:r>
            <a:endParaRPr lang="en-US" sz="3441" dirty="0"/>
          </a:p>
          <a:p>
            <a:pPr>
              <a:spcBef>
                <a:spcPts val="1652"/>
              </a:spcBef>
            </a:pPr>
            <a:r>
              <a:rPr lang="en-US" sz="3441" b="1" dirty="0"/>
              <a:t>Know, understand, and embrace cultures and individuals different from ourselves; and</a:t>
            </a:r>
            <a:endParaRPr lang="en-US" sz="3441" dirty="0"/>
          </a:p>
          <a:p>
            <a:pPr>
              <a:spcBef>
                <a:spcPts val="1652"/>
              </a:spcBef>
            </a:pPr>
            <a:r>
              <a:rPr lang="en-US" sz="3441" b="1" dirty="0"/>
              <a:t>Be an active force for peace and friendship in our community and the world.</a:t>
            </a:r>
            <a:endParaRPr lang="en-US" sz="3441" dirty="0"/>
          </a:p>
          <a:p>
            <a:pPr marL="0" indent="0" algn="ctr">
              <a:buNone/>
            </a:pPr>
            <a:endParaRPr lang="en-US" sz="2824" dirty="0"/>
          </a:p>
        </p:txBody>
      </p:sp>
      <p:sp>
        <p:nvSpPr>
          <p:cNvPr id="4" name="TextBox 3"/>
          <p:cNvSpPr txBox="1"/>
          <p:nvPr/>
        </p:nvSpPr>
        <p:spPr>
          <a:xfrm>
            <a:off x="1994660" y="166097"/>
            <a:ext cx="8875057" cy="1396023"/>
          </a:xfrm>
          <a:prstGeom prst="rect">
            <a:avLst/>
          </a:prstGeom>
          <a:noFill/>
        </p:spPr>
        <p:txBody>
          <a:bodyPr wrap="square" rtlCol="0">
            <a:spAutoFit/>
          </a:bodyPr>
          <a:lstStyle/>
          <a:p>
            <a:pPr algn="ctr"/>
            <a:r>
              <a:rPr lang="en-US" sz="4236" cap="small" dirty="0">
                <a:latin typeface="Optima"/>
                <a:cs typeface="Optima"/>
              </a:rPr>
              <a:t>Club Goals </a:t>
            </a:r>
          </a:p>
          <a:p>
            <a:pPr algn="ctr"/>
            <a:r>
              <a:rPr lang="en-US" sz="4236" dirty="0">
                <a:latin typeface="Optima"/>
                <a:cs typeface="Optima"/>
              </a:rPr>
              <a:t>(an </a:t>
            </a:r>
            <a:r>
              <a:rPr lang="en-US" sz="4236" b="1" i="1" dirty="0">
                <a:latin typeface="Optima"/>
                <a:cs typeface="Optima"/>
              </a:rPr>
              <a:t>example </a:t>
            </a:r>
            <a:r>
              <a:rPr lang="en-US" sz="4236" dirty="0">
                <a:latin typeface="Optima"/>
                <a:cs typeface="Optima"/>
              </a:rPr>
              <a:t>from FFNI, 2009)</a:t>
            </a:r>
          </a:p>
        </p:txBody>
      </p:sp>
    </p:spTree>
    <p:extLst>
      <p:ext uri="{BB962C8B-B14F-4D97-AF65-F5344CB8AC3E}">
        <p14:creationId xmlns:p14="http://schemas.microsoft.com/office/powerpoint/2010/main" val="33331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885600" y="336197"/>
            <a:ext cx="8420801" cy="5715334"/>
          </a:xfrm>
          <a:prstGeom prst="ellipse">
            <a:avLst/>
          </a:prstGeom>
          <a:solidFill>
            <a:schemeClr val="accent4">
              <a:lumMod val="75000"/>
            </a:schemeClr>
          </a:solidFill>
          <a:ln w="5715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88"/>
          </a:p>
        </p:txBody>
      </p:sp>
      <p:sp>
        <p:nvSpPr>
          <p:cNvPr id="2" name="Title 1"/>
          <p:cNvSpPr>
            <a:spLocks noGrp="1"/>
          </p:cNvSpPr>
          <p:nvPr>
            <p:ph type="title"/>
          </p:nvPr>
        </p:nvSpPr>
        <p:spPr>
          <a:xfrm>
            <a:off x="1658471" y="-34253"/>
            <a:ext cx="8875059" cy="1143000"/>
          </a:xfrm>
        </p:spPr>
        <p:txBody>
          <a:bodyPr>
            <a:normAutofit fontScale="90000"/>
          </a:bodyPr>
          <a:lstStyle/>
          <a:p>
            <a:br>
              <a:rPr lang="en-US" dirty="0">
                <a:latin typeface="Optima"/>
                <a:cs typeface="Optima"/>
              </a:rPr>
            </a:br>
            <a:endParaRPr lang="en-US" dirty="0">
              <a:latin typeface="Optima"/>
              <a:cs typeface="Optima"/>
            </a:endParaRPr>
          </a:p>
        </p:txBody>
      </p:sp>
      <p:sp>
        <p:nvSpPr>
          <p:cNvPr id="3" name="TextBox 2"/>
          <p:cNvSpPr txBox="1"/>
          <p:nvPr/>
        </p:nvSpPr>
        <p:spPr>
          <a:xfrm>
            <a:off x="1658471" y="715633"/>
            <a:ext cx="8875059" cy="2536464"/>
          </a:xfrm>
          <a:prstGeom prst="rect">
            <a:avLst/>
          </a:prstGeom>
          <a:noFill/>
        </p:spPr>
        <p:txBody>
          <a:bodyPr wrap="square" rtlCol="0">
            <a:spAutoFit/>
          </a:bodyPr>
          <a:lstStyle/>
          <a:p>
            <a:pPr algn="ctr"/>
            <a:r>
              <a:rPr lang="en-US" sz="5294" dirty="0">
                <a:latin typeface="Optima"/>
                <a:cs typeface="Optima"/>
              </a:rPr>
              <a:t>Leadership TEAM </a:t>
            </a:r>
          </a:p>
          <a:p>
            <a:pPr algn="ctr"/>
            <a:r>
              <a:rPr lang="en-US" sz="5294" dirty="0">
                <a:latin typeface="Optima"/>
                <a:cs typeface="Optima"/>
              </a:rPr>
              <a:t>develops and commits to means of achieving goals.</a:t>
            </a:r>
          </a:p>
        </p:txBody>
      </p:sp>
      <p:sp>
        <p:nvSpPr>
          <p:cNvPr id="5" name="TextBox 4"/>
          <p:cNvSpPr txBox="1"/>
          <p:nvPr/>
        </p:nvSpPr>
        <p:spPr>
          <a:xfrm>
            <a:off x="1658471" y="3712568"/>
            <a:ext cx="8875059" cy="689869"/>
          </a:xfrm>
          <a:prstGeom prst="rect">
            <a:avLst/>
          </a:prstGeom>
          <a:noFill/>
        </p:spPr>
        <p:txBody>
          <a:bodyPr wrap="square" rtlCol="0">
            <a:spAutoFit/>
          </a:bodyPr>
          <a:lstStyle/>
          <a:p>
            <a:pPr algn="ctr"/>
            <a:r>
              <a:rPr lang="en-US" sz="3883" cap="small" dirty="0">
                <a:latin typeface="Optima"/>
                <a:cs typeface="Optima"/>
              </a:rPr>
              <a:t>Participation = Teamwork = Buy-in</a:t>
            </a:r>
          </a:p>
        </p:txBody>
      </p:sp>
    </p:spTree>
    <p:extLst>
      <p:ext uri="{BB962C8B-B14F-4D97-AF65-F5344CB8AC3E}">
        <p14:creationId xmlns:p14="http://schemas.microsoft.com/office/powerpoint/2010/main" val="76927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2645" y="1551091"/>
            <a:ext cx="8570884" cy="5306909"/>
          </a:xfrm>
        </p:spPr>
        <p:txBody>
          <a:bodyPr>
            <a:normAutofit/>
          </a:bodyPr>
          <a:lstStyle/>
          <a:p>
            <a:pPr marL="0" indent="0" algn="ctr">
              <a:buNone/>
            </a:pPr>
            <a:r>
              <a:rPr lang="en-US" sz="2471" b="1" u="sng" dirty="0"/>
              <a:t>How YOU will help us meet our goals:</a:t>
            </a:r>
            <a:endParaRPr lang="en-US" sz="2471" dirty="0"/>
          </a:p>
          <a:p>
            <a:pPr>
              <a:spcBef>
                <a:spcPts val="1652"/>
              </a:spcBef>
            </a:pPr>
            <a:r>
              <a:rPr lang="en-US" sz="2471" b="1" dirty="0"/>
              <a:t>Who are three perspective members we should contact or you will bring to a meeting?</a:t>
            </a:r>
            <a:endParaRPr lang="en-US" sz="2471" dirty="0"/>
          </a:p>
          <a:p>
            <a:pPr>
              <a:spcBef>
                <a:spcPts val="1652"/>
              </a:spcBef>
            </a:pPr>
            <a:r>
              <a:rPr lang="en-US" sz="2471" b="1" dirty="0"/>
              <a:t>What more can we do to insure we connect with all club members throughout our large geographic area?</a:t>
            </a:r>
            <a:endParaRPr lang="en-US" sz="2471" dirty="0"/>
          </a:p>
          <a:p>
            <a:pPr>
              <a:spcBef>
                <a:spcPts val="1652"/>
              </a:spcBef>
            </a:pPr>
            <a:r>
              <a:rPr lang="en-US" sz="2471" b="1" dirty="0"/>
              <a:t>What are ideas for active community</a:t>
            </a:r>
            <a:r>
              <a:rPr lang="en-US" sz="2471" b="1" i="1" dirty="0"/>
              <a:t> </a:t>
            </a:r>
            <a:r>
              <a:rPr lang="en-US" sz="2471" b="1" dirty="0"/>
              <a:t>involvement to further Friendship Force values?</a:t>
            </a:r>
            <a:endParaRPr lang="en-US" sz="2471" dirty="0"/>
          </a:p>
          <a:p>
            <a:pPr>
              <a:spcBef>
                <a:spcPts val="1652"/>
              </a:spcBef>
            </a:pPr>
            <a:r>
              <a:rPr lang="en-US" sz="2471" b="1" dirty="0"/>
              <a:t>What cultures should we explore in our programs?</a:t>
            </a:r>
            <a:endParaRPr lang="en-US" sz="2471" dirty="0"/>
          </a:p>
          <a:p>
            <a:pPr>
              <a:spcBef>
                <a:spcPts val="1652"/>
              </a:spcBef>
            </a:pPr>
            <a:r>
              <a:rPr lang="en-US" sz="2471" b="1" dirty="0"/>
              <a:t>What have we not done or considered that would further the cause of peace?</a:t>
            </a:r>
            <a:endParaRPr lang="en-US" sz="2471" dirty="0"/>
          </a:p>
        </p:txBody>
      </p:sp>
      <p:sp>
        <p:nvSpPr>
          <p:cNvPr id="4" name="TextBox 3"/>
          <p:cNvSpPr txBox="1"/>
          <p:nvPr/>
        </p:nvSpPr>
        <p:spPr>
          <a:xfrm>
            <a:off x="1658471" y="16010"/>
            <a:ext cx="8875057" cy="1396023"/>
          </a:xfrm>
          <a:prstGeom prst="rect">
            <a:avLst/>
          </a:prstGeom>
          <a:noFill/>
        </p:spPr>
        <p:txBody>
          <a:bodyPr wrap="square" rtlCol="0">
            <a:spAutoFit/>
          </a:bodyPr>
          <a:lstStyle/>
          <a:p>
            <a:pPr algn="ctr"/>
            <a:r>
              <a:rPr lang="en-US" sz="4236" cap="small" dirty="0">
                <a:latin typeface="Optima"/>
                <a:cs typeface="Optima"/>
              </a:rPr>
              <a:t>Leaders’ Commitment to Goals</a:t>
            </a:r>
          </a:p>
          <a:p>
            <a:pPr algn="ctr"/>
            <a:r>
              <a:rPr lang="en-US" sz="4236" dirty="0">
                <a:latin typeface="Optima"/>
                <a:cs typeface="Optima"/>
              </a:rPr>
              <a:t>(an </a:t>
            </a:r>
            <a:r>
              <a:rPr lang="en-US" sz="4236" b="1" i="1" dirty="0">
                <a:latin typeface="Optima"/>
                <a:cs typeface="Optima"/>
              </a:rPr>
              <a:t>example </a:t>
            </a:r>
            <a:r>
              <a:rPr lang="en-US" sz="4236" dirty="0">
                <a:latin typeface="Optima"/>
                <a:cs typeface="Optima"/>
              </a:rPr>
              <a:t>from FFNI, 2009)</a:t>
            </a:r>
          </a:p>
        </p:txBody>
      </p:sp>
    </p:spTree>
    <p:extLst>
      <p:ext uri="{BB962C8B-B14F-4D97-AF65-F5344CB8AC3E}">
        <p14:creationId xmlns:p14="http://schemas.microsoft.com/office/powerpoint/2010/main" val="18985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1" y="0"/>
            <a:ext cx="8875058" cy="6115567"/>
          </a:xfrm>
        </p:spPr>
        <p:txBody>
          <a:bodyPr>
            <a:noAutofit/>
          </a:bodyPr>
          <a:lstStyle/>
          <a:p>
            <a:pPr>
              <a:lnSpc>
                <a:spcPct val="150000"/>
              </a:lnSpc>
              <a:spcBef>
                <a:spcPts val="0"/>
              </a:spcBef>
            </a:pPr>
            <a:r>
              <a:rPr lang="en-US" sz="8471" b="1" dirty="0"/>
              <a:t>The </a:t>
            </a:r>
            <a:r>
              <a:rPr lang="en-US" sz="8471" b="1" cap="small" dirty="0"/>
              <a:t>President</a:t>
            </a:r>
            <a:r>
              <a:rPr lang="en-US" sz="8471" b="1" dirty="0"/>
              <a:t> </a:t>
            </a:r>
            <a:br>
              <a:rPr lang="en-US" sz="8471" b="1" dirty="0"/>
            </a:br>
            <a:r>
              <a:rPr lang="en-US" sz="8471" b="1" i="1" dirty="0"/>
              <a:t>does not </a:t>
            </a:r>
            <a:br>
              <a:rPr lang="en-US" sz="8471" b="1" i="1" dirty="0"/>
            </a:br>
            <a:r>
              <a:rPr lang="en-US" sz="8471" b="1" i="1" dirty="0"/>
              <a:t>act alone!</a:t>
            </a:r>
            <a:endParaRPr lang="en-US" sz="8471" dirty="0"/>
          </a:p>
        </p:txBody>
      </p:sp>
    </p:spTree>
    <p:extLst>
      <p:ext uri="{BB962C8B-B14F-4D97-AF65-F5344CB8AC3E}">
        <p14:creationId xmlns:p14="http://schemas.microsoft.com/office/powerpoint/2010/main" val="3202353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1" y="1"/>
            <a:ext cx="8875059" cy="5555240"/>
          </a:xfrm>
        </p:spPr>
        <p:txBody>
          <a:bodyPr>
            <a:normAutofit/>
          </a:bodyPr>
          <a:lstStyle/>
          <a:p>
            <a:r>
              <a:rPr lang="en-US" sz="6353" dirty="0"/>
              <a:t>The</a:t>
            </a:r>
            <a:r>
              <a:rPr lang="en-US" sz="8471" dirty="0"/>
              <a:t> </a:t>
            </a:r>
            <a:br>
              <a:rPr lang="en-US" sz="8471" dirty="0"/>
            </a:br>
            <a:r>
              <a:rPr lang="en-US" sz="8471" cap="small" dirty="0"/>
              <a:t>President’s Role:</a:t>
            </a:r>
          </a:p>
        </p:txBody>
      </p:sp>
    </p:spTree>
    <p:extLst>
      <p:ext uri="{BB962C8B-B14F-4D97-AF65-F5344CB8AC3E}">
        <p14:creationId xmlns:p14="http://schemas.microsoft.com/office/powerpoint/2010/main" val="1768479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8471" y="784459"/>
            <a:ext cx="8875058" cy="4980531"/>
          </a:xfrm>
          <a:prstGeom prst="rect">
            <a:avLst/>
          </a:prstGeom>
          <a:noFill/>
        </p:spPr>
        <p:txBody>
          <a:bodyPr wrap="square" rtlCol="0">
            <a:spAutoFit/>
          </a:bodyPr>
          <a:lstStyle/>
          <a:p>
            <a:pPr algn="ctr"/>
            <a:r>
              <a:rPr lang="en-US" sz="6353" cap="small" dirty="0">
                <a:latin typeface="Optima"/>
                <a:cs typeface="Optima"/>
              </a:rPr>
              <a:t>Encourage &amp; Support </a:t>
            </a:r>
            <a:r>
              <a:rPr lang="en-US" sz="6353" dirty="0">
                <a:latin typeface="Optima"/>
                <a:cs typeface="Optima"/>
              </a:rPr>
              <a:t>the </a:t>
            </a:r>
            <a:r>
              <a:rPr lang="en-US" sz="6353" cap="small" dirty="0">
                <a:latin typeface="Optima"/>
                <a:cs typeface="Optima"/>
              </a:rPr>
              <a:t>Leadership Team </a:t>
            </a:r>
          </a:p>
          <a:p>
            <a:pPr algn="ctr"/>
            <a:r>
              <a:rPr lang="en-US" sz="6353" dirty="0">
                <a:latin typeface="Optima"/>
                <a:cs typeface="Optima"/>
              </a:rPr>
              <a:t>as they work with</a:t>
            </a:r>
            <a:r>
              <a:rPr lang="en-US" sz="6353" i="1" dirty="0">
                <a:latin typeface="Optima"/>
                <a:cs typeface="Optima"/>
              </a:rPr>
              <a:t> </a:t>
            </a:r>
            <a:r>
              <a:rPr lang="en-US" sz="6353" dirty="0">
                <a:latin typeface="Optima"/>
                <a:cs typeface="Optima"/>
              </a:rPr>
              <a:t> </a:t>
            </a:r>
            <a:br>
              <a:rPr lang="en-US" sz="6353" dirty="0">
                <a:latin typeface="Optima"/>
                <a:cs typeface="Optima"/>
              </a:rPr>
            </a:br>
            <a:r>
              <a:rPr lang="en-US" sz="6353" dirty="0">
                <a:latin typeface="Optima"/>
                <a:cs typeface="Optima"/>
              </a:rPr>
              <a:t>the</a:t>
            </a:r>
            <a:r>
              <a:rPr lang="en-US" sz="6353" i="1" dirty="0">
                <a:latin typeface="Optima"/>
                <a:cs typeface="Optima"/>
              </a:rPr>
              <a:t> </a:t>
            </a:r>
            <a:r>
              <a:rPr lang="en-US" sz="6353" i="1" cap="small" dirty="0">
                <a:latin typeface="Optima"/>
                <a:cs typeface="Optima"/>
              </a:rPr>
              <a:t>whole membership</a:t>
            </a:r>
            <a:r>
              <a:rPr lang="en-US" sz="6353" i="1" dirty="0">
                <a:latin typeface="Optima"/>
                <a:cs typeface="Optima"/>
              </a:rPr>
              <a:t> </a:t>
            </a:r>
            <a:br>
              <a:rPr lang="en-US" sz="6353" dirty="0">
                <a:latin typeface="Optima"/>
                <a:cs typeface="Optima"/>
              </a:rPr>
            </a:br>
            <a:r>
              <a:rPr lang="en-US" sz="6353" dirty="0">
                <a:latin typeface="Optima"/>
                <a:cs typeface="Optima"/>
              </a:rPr>
              <a:t>to fulfill the goals.</a:t>
            </a:r>
          </a:p>
        </p:txBody>
      </p:sp>
    </p:spTree>
    <p:extLst>
      <p:ext uri="{BB962C8B-B14F-4D97-AF65-F5344CB8AC3E}">
        <p14:creationId xmlns:p14="http://schemas.microsoft.com/office/powerpoint/2010/main" val="142646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1" y="0"/>
            <a:ext cx="8875059" cy="1793046"/>
          </a:xfrm>
        </p:spPr>
        <p:txBody>
          <a:bodyPr>
            <a:noAutofit/>
          </a:bodyPr>
          <a:lstStyle/>
          <a:p>
            <a:r>
              <a:rPr lang="en-US" sz="6353" cap="small" dirty="0">
                <a:solidFill>
                  <a:srgbClr val="FF0000"/>
                </a:solidFill>
                <a:latin typeface="Optima"/>
                <a:cs typeface="Optima"/>
              </a:rPr>
              <a:t>Monitor Progress</a:t>
            </a:r>
          </a:p>
        </p:txBody>
      </p:sp>
      <p:sp>
        <p:nvSpPr>
          <p:cNvPr id="4" name="TextBox 3"/>
          <p:cNvSpPr txBox="1"/>
          <p:nvPr/>
        </p:nvSpPr>
        <p:spPr>
          <a:xfrm>
            <a:off x="1658471" y="1793046"/>
            <a:ext cx="8875058" cy="2132379"/>
          </a:xfrm>
          <a:prstGeom prst="rect">
            <a:avLst/>
          </a:prstGeom>
          <a:noFill/>
        </p:spPr>
        <p:txBody>
          <a:bodyPr wrap="square" rtlCol="0">
            <a:spAutoFit/>
          </a:bodyPr>
          <a:lstStyle/>
          <a:p>
            <a:pPr marL="1054655" lvl="1" indent="-605150">
              <a:spcBef>
                <a:spcPts val="1588"/>
              </a:spcBef>
              <a:buFont typeface="Arial"/>
              <a:buChar char="•"/>
            </a:pPr>
            <a:r>
              <a:rPr lang="en-US" sz="3530" dirty="0">
                <a:latin typeface="Optima"/>
                <a:cs typeface="Optima"/>
              </a:rPr>
              <a:t>On the agenda of </a:t>
            </a:r>
            <a:r>
              <a:rPr lang="en-US" sz="3530" b="1" i="1" dirty="0">
                <a:latin typeface="Optima"/>
                <a:cs typeface="Optima"/>
              </a:rPr>
              <a:t>every</a:t>
            </a:r>
            <a:r>
              <a:rPr lang="en-US" sz="3530" dirty="0">
                <a:latin typeface="Optima"/>
                <a:cs typeface="Optima"/>
              </a:rPr>
              <a:t> Board Meeting</a:t>
            </a:r>
          </a:p>
          <a:p>
            <a:pPr marL="1054655" lvl="1" indent="-605150">
              <a:spcBef>
                <a:spcPts val="1588"/>
              </a:spcBef>
              <a:buFont typeface="Arial"/>
              <a:buChar char="•"/>
            </a:pPr>
            <a:r>
              <a:rPr lang="en-US" sz="3530" dirty="0"/>
              <a:t>Done by </a:t>
            </a:r>
            <a:r>
              <a:rPr lang="en-US" sz="3530" b="1" i="1" dirty="0"/>
              <a:t>whole</a:t>
            </a:r>
            <a:r>
              <a:rPr lang="en-US" sz="3530" dirty="0"/>
              <a:t> Leadership Team</a:t>
            </a:r>
          </a:p>
          <a:p>
            <a:pPr marL="1054655" lvl="1" indent="-605150">
              <a:spcBef>
                <a:spcPts val="1588"/>
              </a:spcBef>
              <a:buFont typeface="Arial"/>
              <a:buChar char="•"/>
            </a:pPr>
            <a:r>
              <a:rPr lang="en-US" sz="3530" dirty="0">
                <a:latin typeface="Optima"/>
                <a:cs typeface="Optima"/>
              </a:rPr>
              <a:t>Adjust Goals as needed</a:t>
            </a:r>
            <a:endParaRPr lang="en-US" sz="3530" dirty="0"/>
          </a:p>
        </p:txBody>
      </p:sp>
    </p:spTree>
    <p:extLst>
      <p:ext uri="{BB962C8B-B14F-4D97-AF65-F5344CB8AC3E}">
        <p14:creationId xmlns:p14="http://schemas.microsoft.com/office/powerpoint/2010/main" val="34077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1" y="274638"/>
            <a:ext cx="8875059" cy="1143000"/>
          </a:xfrm>
        </p:spPr>
        <p:txBody>
          <a:bodyPr>
            <a:normAutofit/>
          </a:bodyPr>
          <a:lstStyle/>
          <a:p>
            <a:r>
              <a:rPr lang="en-US" dirty="0">
                <a:latin typeface="Optima"/>
                <a:cs typeface="Optima"/>
              </a:rPr>
              <a:t>Requirements for a Successful Retreat</a:t>
            </a:r>
          </a:p>
        </p:txBody>
      </p:sp>
      <p:sp>
        <p:nvSpPr>
          <p:cNvPr id="3" name="Content Placeholder 2"/>
          <p:cNvSpPr>
            <a:spLocks noGrp="1"/>
          </p:cNvSpPr>
          <p:nvPr>
            <p:ph idx="1"/>
          </p:nvPr>
        </p:nvSpPr>
        <p:spPr>
          <a:xfrm>
            <a:off x="2102224" y="1600200"/>
            <a:ext cx="7987553" cy="5123722"/>
          </a:xfrm>
        </p:spPr>
        <p:txBody>
          <a:bodyPr>
            <a:normAutofit/>
          </a:bodyPr>
          <a:lstStyle/>
          <a:p>
            <a:pPr>
              <a:spcBef>
                <a:spcPts val="1821"/>
              </a:spcBef>
            </a:pPr>
            <a:r>
              <a:rPr lang="en-US" dirty="0">
                <a:latin typeface="Optima"/>
                <a:cs typeface="Optima"/>
              </a:rPr>
              <a:t>Location — get away from the routine</a:t>
            </a:r>
          </a:p>
          <a:p>
            <a:pPr>
              <a:spcBef>
                <a:spcPts val="1821"/>
              </a:spcBef>
            </a:pPr>
            <a:r>
              <a:rPr lang="en-US" dirty="0">
                <a:latin typeface="Optima"/>
                <a:cs typeface="Optima"/>
              </a:rPr>
              <a:t>Good working conditions</a:t>
            </a:r>
          </a:p>
          <a:p>
            <a:pPr lvl="1">
              <a:spcBef>
                <a:spcPts val="1821"/>
              </a:spcBef>
            </a:pPr>
            <a:r>
              <a:rPr lang="en-US" dirty="0">
                <a:latin typeface="Optima"/>
                <a:cs typeface="Optima"/>
              </a:rPr>
              <a:t> Without interruption </a:t>
            </a:r>
          </a:p>
          <a:p>
            <a:pPr lvl="1">
              <a:spcBef>
                <a:spcPts val="1821"/>
              </a:spcBef>
            </a:pPr>
            <a:r>
              <a:rPr lang="en-US" dirty="0">
                <a:latin typeface="Optima"/>
                <a:cs typeface="Optima"/>
              </a:rPr>
              <a:t> Comfortable space for a group</a:t>
            </a:r>
            <a:endParaRPr lang="en-US" sz="3177" dirty="0">
              <a:latin typeface="Optima"/>
              <a:cs typeface="Optima"/>
            </a:endParaRPr>
          </a:p>
          <a:p>
            <a:pPr marL="337129" lvl="1" indent="-337129">
              <a:spcBef>
                <a:spcPts val="1821"/>
              </a:spcBef>
            </a:pPr>
            <a:r>
              <a:rPr lang="en-US" sz="3177" dirty="0">
                <a:latin typeface="Optima"/>
                <a:cs typeface="Optima"/>
              </a:rPr>
              <a:t>Opportunities for Play!</a:t>
            </a:r>
          </a:p>
          <a:p>
            <a:pPr marL="337129" lvl="1" indent="-337129">
              <a:spcBef>
                <a:spcPts val="1821"/>
              </a:spcBef>
            </a:pPr>
            <a:r>
              <a:rPr lang="en-US" sz="3177" dirty="0"/>
              <a:t>Simplified food (cater or make ahead)</a:t>
            </a:r>
          </a:p>
          <a:p>
            <a:pPr marL="337129" lvl="1" indent="-337129">
              <a:spcBef>
                <a:spcPts val="1821"/>
              </a:spcBef>
            </a:pPr>
            <a:r>
              <a:rPr lang="en-US" sz="3177" dirty="0"/>
              <a:t>A clear agenda and goals</a:t>
            </a:r>
          </a:p>
          <a:p>
            <a:pPr marL="337129" lvl="1" indent="-337129">
              <a:spcBef>
                <a:spcPts val="1821"/>
              </a:spcBef>
            </a:pPr>
            <a:endParaRPr lang="en-US" sz="3177" dirty="0">
              <a:latin typeface="Optima"/>
              <a:cs typeface="Optima"/>
            </a:endParaRPr>
          </a:p>
        </p:txBody>
      </p:sp>
    </p:spTree>
    <p:extLst>
      <p:ext uri="{BB962C8B-B14F-4D97-AF65-F5344CB8AC3E}">
        <p14:creationId xmlns:p14="http://schemas.microsoft.com/office/powerpoint/2010/main" val="291933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1" y="0"/>
            <a:ext cx="8875059" cy="1793046"/>
          </a:xfrm>
        </p:spPr>
        <p:txBody>
          <a:bodyPr>
            <a:noAutofit/>
          </a:bodyPr>
          <a:lstStyle/>
          <a:p>
            <a:r>
              <a:rPr lang="en-US" sz="6353" cap="small" dirty="0">
                <a:solidFill>
                  <a:srgbClr val="FF0000"/>
                </a:solidFill>
                <a:latin typeface="Optima"/>
                <a:cs typeface="Optima"/>
              </a:rPr>
              <a:t>Communication</a:t>
            </a:r>
          </a:p>
        </p:txBody>
      </p:sp>
      <p:sp>
        <p:nvSpPr>
          <p:cNvPr id="5" name="TextBox 4"/>
          <p:cNvSpPr txBox="1"/>
          <p:nvPr/>
        </p:nvSpPr>
        <p:spPr>
          <a:xfrm>
            <a:off x="2090716" y="1504636"/>
            <a:ext cx="8442813" cy="4420697"/>
          </a:xfrm>
          <a:prstGeom prst="rect">
            <a:avLst/>
          </a:prstGeom>
          <a:noFill/>
        </p:spPr>
        <p:txBody>
          <a:bodyPr wrap="square" rtlCol="0">
            <a:spAutoFit/>
          </a:bodyPr>
          <a:lstStyle/>
          <a:p>
            <a:pPr marL="504292" lvl="1" indent="-504292">
              <a:spcAft>
                <a:spcPts val="2118"/>
              </a:spcAft>
              <a:buFont typeface="Arial"/>
              <a:buChar char="•"/>
            </a:pPr>
            <a:r>
              <a:rPr lang="en-US" sz="3530" dirty="0">
                <a:latin typeface="Optima"/>
                <a:cs typeface="Optima"/>
              </a:rPr>
              <a:t>Responsibility of Leadership Team, not just President</a:t>
            </a:r>
          </a:p>
          <a:p>
            <a:pPr marL="504292" lvl="1" indent="-504292">
              <a:spcAft>
                <a:spcPts val="529"/>
              </a:spcAft>
              <a:buFont typeface="Arial"/>
              <a:buChar char="•"/>
            </a:pPr>
            <a:r>
              <a:rPr lang="en-US" sz="3530" dirty="0">
                <a:latin typeface="Optima"/>
                <a:cs typeface="Optima"/>
              </a:rPr>
              <a:t>Keep Goals </a:t>
            </a:r>
            <a:r>
              <a:rPr lang="en-US" sz="3530" b="1" i="1" dirty="0">
                <a:latin typeface="Optima"/>
                <a:cs typeface="Optima"/>
              </a:rPr>
              <a:t>in front of the members</a:t>
            </a:r>
            <a:r>
              <a:rPr lang="en-US" sz="3530" dirty="0">
                <a:latin typeface="Optima"/>
                <a:cs typeface="Optima"/>
              </a:rPr>
              <a:t> via</a:t>
            </a:r>
            <a:endParaRPr lang="en-US" sz="3530" b="1" i="1" dirty="0">
              <a:latin typeface="Optima"/>
              <a:cs typeface="Optima"/>
            </a:endParaRPr>
          </a:p>
          <a:p>
            <a:pPr marL="512696" lvl="1">
              <a:spcAft>
                <a:spcPts val="529"/>
              </a:spcAft>
            </a:pPr>
            <a:r>
              <a:rPr lang="en-US" sz="3530" dirty="0">
                <a:latin typeface="Optima"/>
                <a:cs typeface="Optima"/>
              </a:rPr>
              <a:t>— Newsletters</a:t>
            </a:r>
          </a:p>
          <a:p>
            <a:pPr marL="512696" lvl="1">
              <a:spcAft>
                <a:spcPts val="529"/>
              </a:spcAft>
            </a:pPr>
            <a:r>
              <a:rPr lang="en-US" sz="3530" dirty="0">
                <a:latin typeface="Optima"/>
                <a:cs typeface="Optima"/>
              </a:rPr>
              <a:t>— General meetings</a:t>
            </a:r>
          </a:p>
          <a:p>
            <a:pPr marL="512696" lvl="1">
              <a:spcAft>
                <a:spcPts val="529"/>
              </a:spcAft>
            </a:pPr>
            <a:r>
              <a:rPr lang="en-US" sz="3530" dirty="0">
                <a:latin typeface="Optima"/>
                <a:cs typeface="Optima"/>
              </a:rPr>
              <a:t>— Occasional emails to the members</a:t>
            </a:r>
          </a:p>
          <a:p>
            <a:pPr marL="512696" lvl="1">
              <a:spcAft>
                <a:spcPts val="529"/>
              </a:spcAft>
            </a:pPr>
            <a:r>
              <a:rPr lang="en-US" sz="3530" dirty="0">
                <a:latin typeface="Optima"/>
                <a:cs typeface="Optima"/>
              </a:rPr>
              <a:t>— Texts, tweets, etc.</a:t>
            </a:r>
          </a:p>
        </p:txBody>
      </p:sp>
    </p:spTree>
    <p:extLst>
      <p:ext uri="{BB962C8B-B14F-4D97-AF65-F5344CB8AC3E}">
        <p14:creationId xmlns:p14="http://schemas.microsoft.com/office/powerpoint/2010/main" val="164425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1" y="-1"/>
            <a:ext cx="8875059" cy="2332037"/>
          </a:xfrm>
        </p:spPr>
        <p:txBody>
          <a:bodyPr>
            <a:noAutofit/>
          </a:bodyPr>
          <a:lstStyle/>
          <a:p>
            <a:r>
              <a:rPr lang="en-US" sz="6353" cap="small" dirty="0">
                <a:solidFill>
                  <a:srgbClr val="FF0000"/>
                </a:solidFill>
              </a:rPr>
              <a:t>Additional Ideas on Meeting Goals</a:t>
            </a:r>
          </a:p>
        </p:txBody>
      </p:sp>
      <p:sp>
        <p:nvSpPr>
          <p:cNvPr id="3" name="Content Placeholder 2"/>
          <p:cNvSpPr>
            <a:spLocks noGrp="1"/>
          </p:cNvSpPr>
          <p:nvPr>
            <p:ph idx="1"/>
          </p:nvPr>
        </p:nvSpPr>
        <p:spPr>
          <a:xfrm>
            <a:off x="2102224" y="2332037"/>
            <a:ext cx="7987553" cy="4525963"/>
          </a:xfrm>
        </p:spPr>
        <p:txBody>
          <a:bodyPr>
            <a:noAutofit/>
          </a:bodyPr>
          <a:lstStyle/>
          <a:p>
            <a:pPr>
              <a:spcBef>
                <a:spcPts val="1588"/>
              </a:spcBef>
            </a:pPr>
            <a:r>
              <a:rPr lang="en-US" sz="3530" dirty="0"/>
              <a:t>Consult each other</a:t>
            </a:r>
          </a:p>
          <a:p>
            <a:pPr>
              <a:spcBef>
                <a:spcPts val="1588"/>
              </a:spcBef>
            </a:pPr>
            <a:r>
              <a:rPr lang="en-US" sz="3530" dirty="0"/>
              <a:t>Email or call other regional presidents</a:t>
            </a:r>
          </a:p>
          <a:p>
            <a:pPr>
              <a:spcBef>
                <a:spcPts val="1588"/>
              </a:spcBef>
            </a:pPr>
            <a:r>
              <a:rPr lang="en-US" sz="3530" dirty="0"/>
              <a:t>Email or call your FF Regional Rep</a:t>
            </a:r>
          </a:p>
          <a:p>
            <a:pPr>
              <a:spcBef>
                <a:spcPts val="1588"/>
              </a:spcBef>
            </a:pPr>
            <a:r>
              <a:rPr lang="en-US" sz="3530" dirty="0"/>
              <a:t>Email or call </a:t>
            </a:r>
            <a:r>
              <a:rPr lang="en-US" sz="3530" b="1" i="1" dirty="0"/>
              <a:t>Staff at FFI in Atlanta!</a:t>
            </a:r>
            <a:endParaRPr lang="en-US" sz="3530" dirty="0"/>
          </a:p>
          <a:p>
            <a:pPr>
              <a:spcBef>
                <a:spcPts val="1588"/>
              </a:spcBef>
            </a:pPr>
            <a:r>
              <a:rPr lang="en-US" sz="3530" dirty="0"/>
              <a:t>Use the forms and other resources available on the FFI Website</a:t>
            </a:r>
          </a:p>
        </p:txBody>
      </p:sp>
    </p:spTree>
    <p:extLst>
      <p:ext uri="{BB962C8B-B14F-4D97-AF65-F5344CB8AC3E}">
        <p14:creationId xmlns:p14="http://schemas.microsoft.com/office/powerpoint/2010/main" val="59136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1" y="274638"/>
            <a:ext cx="8875059" cy="1143000"/>
          </a:xfrm>
        </p:spPr>
        <p:txBody>
          <a:bodyPr>
            <a:normAutofit/>
          </a:bodyPr>
          <a:lstStyle/>
          <a:p>
            <a:r>
              <a:rPr lang="en-US" sz="6353" cap="small" dirty="0">
                <a:solidFill>
                  <a:srgbClr val="FF0000"/>
                </a:solidFill>
              </a:rPr>
              <a:t>Other Considerations</a:t>
            </a:r>
          </a:p>
        </p:txBody>
      </p:sp>
      <p:sp>
        <p:nvSpPr>
          <p:cNvPr id="3" name="Content Placeholder 2"/>
          <p:cNvSpPr>
            <a:spLocks noGrp="1"/>
          </p:cNvSpPr>
          <p:nvPr>
            <p:ph idx="1"/>
          </p:nvPr>
        </p:nvSpPr>
        <p:spPr/>
        <p:txBody>
          <a:bodyPr>
            <a:normAutofit/>
          </a:bodyPr>
          <a:lstStyle/>
          <a:p>
            <a:pPr>
              <a:spcBef>
                <a:spcPts val="0"/>
              </a:spcBef>
              <a:spcAft>
                <a:spcPts val="2118"/>
              </a:spcAft>
            </a:pPr>
            <a:r>
              <a:rPr lang="en-US" sz="3530" dirty="0"/>
              <a:t>Discover &amp; use the talents of your membership</a:t>
            </a:r>
          </a:p>
          <a:p>
            <a:pPr>
              <a:spcBef>
                <a:spcPts val="0"/>
              </a:spcBef>
              <a:spcAft>
                <a:spcPts val="2118"/>
              </a:spcAft>
            </a:pPr>
            <a:r>
              <a:rPr lang="en-US" sz="3530" dirty="0"/>
              <a:t>Younger members will be accustomed to collaborating in teams</a:t>
            </a:r>
          </a:p>
          <a:p>
            <a:pPr>
              <a:spcBef>
                <a:spcPts val="0"/>
              </a:spcBef>
              <a:spcAft>
                <a:spcPts val="2118"/>
              </a:spcAft>
            </a:pPr>
            <a:r>
              <a:rPr lang="en-US" sz="3530" dirty="0"/>
              <a:t>Develop &amp; implement a </a:t>
            </a:r>
            <a:r>
              <a:rPr lang="en-US" sz="3530" b="1" i="1" dirty="0"/>
              <a:t>working plan</a:t>
            </a:r>
            <a:r>
              <a:rPr lang="en-US" sz="3530" dirty="0"/>
              <a:t> to engage new members</a:t>
            </a:r>
          </a:p>
        </p:txBody>
      </p:sp>
    </p:spTree>
    <p:extLst>
      <p:ext uri="{BB962C8B-B14F-4D97-AF65-F5344CB8AC3E}">
        <p14:creationId xmlns:p14="http://schemas.microsoft.com/office/powerpoint/2010/main" val="268827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1" y="34497"/>
            <a:ext cx="8875059" cy="2398923"/>
          </a:xfrm>
        </p:spPr>
        <p:txBody>
          <a:bodyPr>
            <a:noAutofit/>
          </a:bodyPr>
          <a:lstStyle/>
          <a:p>
            <a:r>
              <a:rPr lang="en-US" sz="5294" dirty="0">
                <a:solidFill>
                  <a:srgbClr val="FF0000"/>
                </a:solidFill>
              </a:rPr>
              <a:t>Collaboration </a:t>
            </a:r>
            <a:br>
              <a:rPr lang="en-US" sz="5294" dirty="0">
                <a:solidFill>
                  <a:srgbClr val="FF0000"/>
                </a:solidFill>
              </a:rPr>
            </a:br>
            <a:r>
              <a:rPr lang="en-US" sz="5294" cap="small" dirty="0">
                <a:solidFill>
                  <a:srgbClr val="FF0000"/>
                </a:solidFill>
              </a:rPr>
              <a:t>Mentors </a:t>
            </a:r>
            <a:r>
              <a:rPr lang="en-US" sz="5294" dirty="0">
                <a:solidFill>
                  <a:srgbClr val="FF0000"/>
                </a:solidFill>
              </a:rPr>
              <a:t>New Leaders</a:t>
            </a:r>
            <a:br>
              <a:rPr lang="en-US" sz="5294" dirty="0">
                <a:solidFill>
                  <a:srgbClr val="FF0000"/>
                </a:solidFill>
              </a:rPr>
            </a:br>
            <a:r>
              <a:rPr lang="en-US" sz="5294" dirty="0">
                <a:solidFill>
                  <a:srgbClr val="FF0000"/>
                </a:solidFill>
              </a:rPr>
              <a:t>as they</a:t>
            </a:r>
          </a:p>
        </p:txBody>
      </p:sp>
      <p:sp>
        <p:nvSpPr>
          <p:cNvPr id="3" name="Content Placeholder 2"/>
          <p:cNvSpPr>
            <a:spLocks noGrp="1"/>
          </p:cNvSpPr>
          <p:nvPr>
            <p:ph idx="1"/>
          </p:nvPr>
        </p:nvSpPr>
        <p:spPr>
          <a:xfrm>
            <a:off x="2102223" y="2513466"/>
            <a:ext cx="8431306" cy="4264489"/>
          </a:xfrm>
        </p:spPr>
        <p:txBody>
          <a:bodyPr>
            <a:normAutofit/>
          </a:bodyPr>
          <a:lstStyle/>
          <a:p>
            <a:pPr>
              <a:spcBef>
                <a:spcPts val="1588"/>
              </a:spcBef>
            </a:pPr>
            <a:r>
              <a:rPr lang="en-US" sz="3530" dirty="0"/>
              <a:t>Set goals </a:t>
            </a:r>
            <a:r>
              <a:rPr lang="en-US" sz="3530" dirty="0">
                <a:solidFill>
                  <a:srgbClr val="FF0000"/>
                </a:solidFill>
              </a:rPr>
              <a:t>together </a:t>
            </a:r>
          </a:p>
          <a:p>
            <a:pPr>
              <a:spcBef>
                <a:spcPts val="1588"/>
              </a:spcBef>
            </a:pPr>
            <a:r>
              <a:rPr lang="en-US" sz="3530" dirty="0"/>
              <a:t>Create strategies to fulfill those goals </a:t>
            </a:r>
            <a:r>
              <a:rPr lang="en-US" sz="3530" dirty="0">
                <a:solidFill>
                  <a:srgbClr val="FF0000"/>
                </a:solidFill>
              </a:rPr>
              <a:t>together</a:t>
            </a:r>
          </a:p>
          <a:p>
            <a:pPr>
              <a:spcBef>
                <a:spcPts val="1588"/>
              </a:spcBef>
            </a:pPr>
            <a:r>
              <a:rPr lang="en-US" sz="3530" dirty="0"/>
              <a:t>Implement those strategies </a:t>
            </a:r>
            <a:r>
              <a:rPr lang="en-US" sz="3530" dirty="0">
                <a:solidFill>
                  <a:srgbClr val="FF0000"/>
                </a:solidFill>
              </a:rPr>
              <a:t>together</a:t>
            </a:r>
          </a:p>
          <a:p>
            <a:pPr>
              <a:spcBef>
                <a:spcPts val="1588"/>
              </a:spcBef>
            </a:pPr>
            <a:r>
              <a:rPr lang="en-US" sz="3530" dirty="0"/>
              <a:t>Evaluate and revise goals </a:t>
            </a:r>
            <a:r>
              <a:rPr lang="en-US" sz="3530" dirty="0">
                <a:solidFill>
                  <a:srgbClr val="FF0000"/>
                </a:solidFill>
              </a:rPr>
              <a:t>together</a:t>
            </a:r>
            <a:endParaRPr lang="en-US" sz="3530" dirty="0"/>
          </a:p>
          <a:p>
            <a:pPr>
              <a:spcBef>
                <a:spcPts val="1588"/>
              </a:spcBef>
            </a:pPr>
            <a:r>
              <a:rPr lang="en-US" sz="3530" dirty="0"/>
              <a:t>Learn collaborative leadership </a:t>
            </a:r>
            <a:r>
              <a:rPr lang="en-US" sz="3530" dirty="0">
                <a:solidFill>
                  <a:srgbClr val="FF0000"/>
                </a:solidFill>
              </a:rPr>
              <a:t>together</a:t>
            </a:r>
            <a:endParaRPr lang="en-US" sz="3530" dirty="0"/>
          </a:p>
        </p:txBody>
      </p:sp>
    </p:spTree>
    <p:extLst>
      <p:ext uri="{BB962C8B-B14F-4D97-AF65-F5344CB8AC3E}">
        <p14:creationId xmlns:p14="http://schemas.microsoft.com/office/powerpoint/2010/main" val="38884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61_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3198" y="429108"/>
            <a:ext cx="8064470" cy="5084064"/>
          </a:xfrm>
          <a:prstGeom prst="rect">
            <a:avLst/>
          </a:prstGeom>
        </p:spPr>
      </p:pic>
      <p:sp>
        <p:nvSpPr>
          <p:cNvPr id="5" name="TextBox 4"/>
          <p:cNvSpPr txBox="1"/>
          <p:nvPr/>
        </p:nvSpPr>
        <p:spPr>
          <a:xfrm>
            <a:off x="1658471" y="5611526"/>
            <a:ext cx="8875059" cy="961545"/>
          </a:xfrm>
          <a:prstGeom prst="rect">
            <a:avLst/>
          </a:prstGeom>
          <a:noFill/>
        </p:spPr>
        <p:txBody>
          <a:bodyPr wrap="square" rtlCol="0">
            <a:spAutoFit/>
          </a:bodyPr>
          <a:lstStyle/>
          <a:p>
            <a:pPr algn="ctr"/>
            <a:r>
              <a:rPr lang="en-US" sz="2824" dirty="0">
                <a:latin typeface="Optima"/>
                <a:cs typeface="Optima"/>
              </a:rPr>
              <a:t>Northern Illinois Board Retreat</a:t>
            </a:r>
          </a:p>
          <a:p>
            <a:pPr algn="ctr"/>
            <a:r>
              <a:rPr lang="en-US" sz="2824" dirty="0">
                <a:latin typeface="Optima"/>
                <a:cs typeface="Optima"/>
              </a:rPr>
              <a:t>at a member’s Wisconsin cottage, 2009</a:t>
            </a:r>
          </a:p>
        </p:txBody>
      </p:sp>
    </p:spTree>
    <p:extLst>
      <p:ext uri="{BB962C8B-B14F-4D97-AF65-F5344CB8AC3E}">
        <p14:creationId xmlns:p14="http://schemas.microsoft.com/office/powerpoint/2010/main" val="139148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_037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0789" y="227382"/>
            <a:ext cx="2564089" cy="4339263"/>
          </a:xfrm>
          <a:prstGeom prst="rect">
            <a:avLst/>
          </a:prstGeom>
        </p:spPr>
      </p:pic>
      <p:pic>
        <p:nvPicPr>
          <p:cNvPr id="6" name="Picture 5" descr="DSC_037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605" y="227382"/>
            <a:ext cx="2966207" cy="4596363"/>
          </a:xfrm>
          <a:prstGeom prst="rect">
            <a:avLst/>
          </a:prstGeom>
        </p:spPr>
      </p:pic>
      <p:pic>
        <p:nvPicPr>
          <p:cNvPr id="4" name="Picture 3" descr="DSC_0369_2.JPG"/>
          <p:cNvPicPr>
            <a:picLocks noChangeAspect="1"/>
          </p:cNvPicPr>
          <p:nvPr/>
        </p:nvPicPr>
        <p:blipFill rotWithShape="1">
          <a:blip r:embed="rId4" cstate="print">
            <a:extLst>
              <a:ext uri="{28A0092B-C50C-407E-A947-70E740481C1C}">
                <a14:useLocalDpi xmlns:a14="http://schemas.microsoft.com/office/drawing/2010/main" val="0"/>
              </a:ext>
            </a:extLst>
          </a:blip>
          <a:srcRect t="7836"/>
          <a:stretch/>
        </p:blipFill>
        <p:spPr>
          <a:xfrm>
            <a:off x="3639728" y="3119755"/>
            <a:ext cx="4709546" cy="3507602"/>
          </a:xfrm>
          <a:prstGeom prst="rect">
            <a:avLst/>
          </a:prstGeom>
        </p:spPr>
      </p:pic>
      <p:sp>
        <p:nvSpPr>
          <p:cNvPr id="3" name="TextBox 2"/>
          <p:cNvSpPr txBox="1"/>
          <p:nvPr/>
        </p:nvSpPr>
        <p:spPr>
          <a:xfrm>
            <a:off x="4994272" y="864555"/>
            <a:ext cx="1903021" cy="526939"/>
          </a:xfrm>
          <a:prstGeom prst="rect">
            <a:avLst/>
          </a:prstGeom>
          <a:noFill/>
        </p:spPr>
        <p:txBody>
          <a:bodyPr wrap="none" rtlCol="0">
            <a:spAutoFit/>
          </a:bodyPr>
          <a:lstStyle/>
          <a:p>
            <a:pPr algn="ctr"/>
            <a:r>
              <a:rPr lang="en-US" sz="2824" dirty="0">
                <a:latin typeface="Optima"/>
                <a:cs typeface="Optima"/>
              </a:rPr>
              <a:t>We Worked</a:t>
            </a:r>
          </a:p>
        </p:txBody>
      </p:sp>
    </p:spTree>
    <p:extLst>
      <p:ext uri="{BB962C8B-B14F-4D97-AF65-F5344CB8AC3E}">
        <p14:creationId xmlns:p14="http://schemas.microsoft.com/office/powerpoint/2010/main" val="161984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_037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6809" y="237895"/>
            <a:ext cx="6124457" cy="5969229"/>
          </a:xfrm>
          <a:prstGeom prst="rect">
            <a:avLst/>
          </a:prstGeom>
        </p:spPr>
      </p:pic>
      <p:sp>
        <p:nvSpPr>
          <p:cNvPr id="7" name="TextBox 6"/>
          <p:cNvSpPr txBox="1"/>
          <p:nvPr/>
        </p:nvSpPr>
        <p:spPr>
          <a:xfrm>
            <a:off x="5235220" y="6207124"/>
            <a:ext cx="1721562" cy="526939"/>
          </a:xfrm>
          <a:prstGeom prst="rect">
            <a:avLst/>
          </a:prstGeom>
          <a:noFill/>
        </p:spPr>
        <p:txBody>
          <a:bodyPr wrap="none" rtlCol="0">
            <a:spAutoFit/>
          </a:bodyPr>
          <a:lstStyle/>
          <a:p>
            <a:pPr algn="ctr"/>
            <a:r>
              <a:rPr lang="en-US" sz="2824" dirty="0">
                <a:latin typeface="Optima"/>
                <a:cs typeface="Optima"/>
              </a:rPr>
              <a:t>We Played</a:t>
            </a:r>
          </a:p>
        </p:txBody>
      </p:sp>
    </p:spTree>
    <p:extLst>
      <p:ext uri="{BB962C8B-B14F-4D97-AF65-F5344CB8AC3E}">
        <p14:creationId xmlns:p14="http://schemas.microsoft.com/office/powerpoint/2010/main" val="14118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SC_037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3187" y="207680"/>
            <a:ext cx="7965453" cy="5623042"/>
          </a:xfrm>
          <a:prstGeom prst="rect">
            <a:avLst/>
          </a:prstGeom>
        </p:spPr>
      </p:pic>
      <p:sp>
        <p:nvSpPr>
          <p:cNvPr id="2" name="TextBox 1"/>
          <p:cNvSpPr txBox="1"/>
          <p:nvPr/>
        </p:nvSpPr>
        <p:spPr>
          <a:xfrm>
            <a:off x="4239676" y="5962531"/>
            <a:ext cx="3508076" cy="526939"/>
          </a:xfrm>
          <a:prstGeom prst="rect">
            <a:avLst/>
          </a:prstGeom>
          <a:noFill/>
        </p:spPr>
        <p:txBody>
          <a:bodyPr wrap="none" rtlCol="0">
            <a:spAutoFit/>
          </a:bodyPr>
          <a:lstStyle/>
          <a:p>
            <a:r>
              <a:rPr lang="en-US" sz="2824" dirty="0">
                <a:latin typeface="Optima"/>
                <a:cs typeface="Optima"/>
              </a:rPr>
              <a:t>And we met our goals!</a:t>
            </a:r>
          </a:p>
        </p:txBody>
      </p:sp>
    </p:spTree>
    <p:extLst>
      <p:ext uri="{BB962C8B-B14F-4D97-AF65-F5344CB8AC3E}">
        <p14:creationId xmlns:p14="http://schemas.microsoft.com/office/powerpoint/2010/main" val="4149041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1" y="0"/>
            <a:ext cx="8875059" cy="3313279"/>
          </a:xfrm>
        </p:spPr>
        <p:txBody>
          <a:bodyPr>
            <a:normAutofit/>
          </a:bodyPr>
          <a:lstStyle/>
          <a:p>
            <a:r>
              <a:rPr lang="en-US" sz="5294" cap="small" dirty="0">
                <a:solidFill>
                  <a:srgbClr val="FF0000"/>
                </a:solidFill>
                <a:latin typeface="Optima"/>
                <a:cs typeface="Optima"/>
              </a:rPr>
              <a:t>Essential</a:t>
            </a:r>
            <a:r>
              <a:rPr lang="en-US" dirty="0">
                <a:solidFill>
                  <a:srgbClr val="FF0000"/>
                </a:solidFill>
                <a:latin typeface="Optima"/>
                <a:cs typeface="Optima"/>
              </a:rPr>
              <a:t>:</a:t>
            </a:r>
            <a:br>
              <a:rPr lang="en-US" dirty="0">
                <a:latin typeface="Optima"/>
                <a:cs typeface="Optima"/>
              </a:rPr>
            </a:br>
            <a:r>
              <a:rPr lang="en-US" sz="4765" dirty="0">
                <a:latin typeface="Optima"/>
                <a:cs typeface="Optima"/>
              </a:rPr>
              <a:t>ALL Board Members attend.</a:t>
            </a:r>
          </a:p>
        </p:txBody>
      </p:sp>
      <p:sp>
        <p:nvSpPr>
          <p:cNvPr id="3" name="Rectangle 2"/>
          <p:cNvSpPr/>
          <p:nvPr/>
        </p:nvSpPr>
        <p:spPr>
          <a:xfrm>
            <a:off x="1658471" y="3549369"/>
            <a:ext cx="8875059" cy="2373598"/>
          </a:xfrm>
          <a:prstGeom prst="rect">
            <a:avLst/>
          </a:prstGeom>
        </p:spPr>
        <p:txBody>
          <a:bodyPr wrap="square">
            <a:spAutoFit/>
          </a:bodyPr>
          <a:lstStyle/>
          <a:p>
            <a:pPr algn="ctr"/>
            <a:r>
              <a:rPr lang="en-US" sz="5294" cap="small" dirty="0">
                <a:solidFill>
                  <a:srgbClr val="FF0000"/>
                </a:solidFill>
                <a:latin typeface="Optima"/>
                <a:cs typeface="Optima"/>
              </a:rPr>
              <a:t>Also</a:t>
            </a:r>
            <a:r>
              <a:rPr lang="en-US" sz="5294" dirty="0">
                <a:solidFill>
                  <a:srgbClr val="FF0000"/>
                </a:solidFill>
                <a:latin typeface="Optima"/>
                <a:cs typeface="Optima"/>
              </a:rPr>
              <a:t>:</a:t>
            </a:r>
            <a:br>
              <a:rPr lang="en-US" sz="5294" dirty="0">
                <a:solidFill>
                  <a:srgbClr val="FF0000"/>
                </a:solidFill>
                <a:latin typeface="Optima"/>
                <a:cs typeface="Optima"/>
              </a:rPr>
            </a:br>
            <a:r>
              <a:rPr lang="en-US" sz="4765" dirty="0">
                <a:latin typeface="Optima"/>
                <a:cs typeface="Optima"/>
              </a:rPr>
              <a:t>Invite new, younger members </a:t>
            </a:r>
          </a:p>
          <a:p>
            <a:pPr algn="ctr"/>
            <a:r>
              <a:rPr lang="en-US" sz="4765" dirty="0">
                <a:latin typeface="Optima"/>
                <a:cs typeface="Optima"/>
              </a:rPr>
              <a:t>not yet on the Board.</a:t>
            </a:r>
          </a:p>
        </p:txBody>
      </p:sp>
    </p:spTree>
    <p:extLst>
      <p:ext uri="{BB962C8B-B14F-4D97-AF65-F5344CB8AC3E}">
        <p14:creationId xmlns:p14="http://schemas.microsoft.com/office/powerpoint/2010/main" val="168915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58471" y="608006"/>
            <a:ext cx="8875059" cy="3949094"/>
          </a:xfrm>
          <a:prstGeom prst="rect">
            <a:avLst/>
          </a:prstGeom>
          <a:noFill/>
        </p:spPr>
        <p:txBody>
          <a:bodyPr wrap="square" rtlCol="0">
            <a:spAutoFit/>
          </a:bodyPr>
          <a:lstStyle/>
          <a:p>
            <a:pPr algn="ctr"/>
            <a:r>
              <a:rPr lang="en-US" sz="4236" dirty="0">
                <a:latin typeface="Optima"/>
                <a:cs typeface="Optima"/>
              </a:rPr>
              <a:t>Include team building activities </a:t>
            </a:r>
          </a:p>
          <a:p>
            <a:pPr algn="ctr"/>
            <a:r>
              <a:rPr lang="en-US" sz="4236" dirty="0">
                <a:latin typeface="Optima"/>
                <a:cs typeface="Optima"/>
              </a:rPr>
              <a:t>before beginning club business.</a:t>
            </a:r>
          </a:p>
          <a:p>
            <a:pPr algn="ctr"/>
            <a:endParaRPr lang="en-US" sz="4236" dirty="0">
              <a:latin typeface="Optima"/>
              <a:cs typeface="Optima"/>
            </a:endParaRPr>
          </a:p>
          <a:p>
            <a:pPr algn="ctr"/>
            <a:r>
              <a:rPr lang="en-US" sz="4236" dirty="0">
                <a:latin typeface="Optima"/>
                <a:cs typeface="Optima"/>
              </a:rPr>
              <a:t>  </a:t>
            </a:r>
          </a:p>
          <a:p>
            <a:pPr algn="ctr"/>
            <a:r>
              <a:rPr lang="en-US" sz="4236" dirty="0">
                <a:latin typeface="Optima"/>
                <a:cs typeface="Optima"/>
              </a:rPr>
              <a:t>For example:</a:t>
            </a:r>
          </a:p>
          <a:p>
            <a:pPr algn="ctr"/>
            <a:endParaRPr lang="en-US" sz="3883" dirty="0">
              <a:latin typeface="Optima"/>
              <a:cs typeface="Optima"/>
            </a:endParaRPr>
          </a:p>
        </p:txBody>
      </p:sp>
    </p:spTree>
    <p:extLst>
      <p:ext uri="{BB962C8B-B14F-4D97-AF65-F5344CB8AC3E}">
        <p14:creationId xmlns:p14="http://schemas.microsoft.com/office/powerpoint/2010/main" val="253014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71" y="1"/>
            <a:ext cx="8875059" cy="6857999"/>
          </a:xfrm>
        </p:spPr>
        <p:txBody>
          <a:bodyPr>
            <a:normAutofit/>
          </a:bodyPr>
          <a:lstStyle/>
          <a:p>
            <a:r>
              <a:rPr lang="en-US" sz="4765" dirty="0"/>
              <a:t>Numerous </a:t>
            </a:r>
            <a:br>
              <a:rPr lang="en-US" sz="4765" dirty="0"/>
            </a:br>
            <a:r>
              <a:rPr lang="en-US" sz="4765" dirty="0"/>
              <a:t>Team Building Activities </a:t>
            </a:r>
            <a:br>
              <a:rPr lang="en-US" sz="4765" dirty="0"/>
            </a:br>
            <a:r>
              <a:rPr lang="en-US" sz="4765" dirty="0"/>
              <a:t>can be found </a:t>
            </a:r>
            <a:br>
              <a:rPr lang="en-US" sz="4765" dirty="0"/>
            </a:br>
            <a:r>
              <a:rPr lang="en-US" sz="4765" dirty="0"/>
              <a:t>on the internet.</a:t>
            </a:r>
          </a:p>
        </p:txBody>
      </p:sp>
    </p:spTree>
    <p:extLst>
      <p:ext uri="{BB962C8B-B14F-4D97-AF65-F5344CB8AC3E}">
        <p14:creationId xmlns:p14="http://schemas.microsoft.com/office/powerpoint/2010/main" val="1971770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TotalTime>
  <Words>498</Words>
  <Application>Microsoft Office PowerPoint</Application>
  <PresentationFormat>Widescreen</PresentationFormat>
  <Paragraphs>91</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Optima</vt:lpstr>
      <vt:lpstr>Office Theme</vt:lpstr>
      <vt:lpstr>Using a Retreat to Establish Club Goals</vt:lpstr>
      <vt:lpstr>Requirements for a Successful Retreat</vt:lpstr>
      <vt:lpstr>PowerPoint Presentation</vt:lpstr>
      <vt:lpstr>PowerPoint Presentation</vt:lpstr>
      <vt:lpstr>PowerPoint Presentation</vt:lpstr>
      <vt:lpstr>PowerPoint Presentation</vt:lpstr>
      <vt:lpstr>Essential: ALL Board Members attend.</vt:lpstr>
      <vt:lpstr>PowerPoint Presentation</vt:lpstr>
      <vt:lpstr>Numerous  Team Building Activities  can be found  on the internet.</vt:lpstr>
      <vt:lpstr> </vt:lpstr>
      <vt:lpstr> </vt:lpstr>
      <vt:lpstr> </vt:lpstr>
      <vt:lpstr>PowerPoint Presentation</vt:lpstr>
      <vt:lpstr> </vt:lpstr>
      <vt:lpstr>PowerPoint Presentation</vt:lpstr>
      <vt:lpstr>The President  does not  act alone!</vt:lpstr>
      <vt:lpstr>The  President’s Role:</vt:lpstr>
      <vt:lpstr>PowerPoint Presentation</vt:lpstr>
      <vt:lpstr>Monitor Progress</vt:lpstr>
      <vt:lpstr>Communication</vt:lpstr>
      <vt:lpstr>Additional Ideas on Meeting Goals</vt:lpstr>
      <vt:lpstr>Other Considerations</vt:lpstr>
      <vt:lpstr>Collaboration  Mentors New Leaders as they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dc:creator>
  <cp:lastModifiedBy>Dave</cp:lastModifiedBy>
  <cp:revision>4</cp:revision>
  <dcterms:created xsi:type="dcterms:W3CDTF">2018-04-14T17:48:20Z</dcterms:created>
  <dcterms:modified xsi:type="dcterms:W3CDTF">2018-04-17T21:12:56Z</dcterms:modified>
</cp:coreProperties>
</file>